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9"/>
    <p:sldId id="257" r:id="rId30"/>
    <p:sldId id="258" r:id="rId31"/>
    <p:sldId id="259" r:id="rId32"/>
    <p:sldId id="260" r:id="rId33"/>
    <p:sldId id="261" r:id="rId34"/>
    <p:sldId id="262" r:id="rId35"/>
    <p:sldId id="263" r:id="rId36"/>
    <p:sldId id="264" r:id="rId37"/>
    <p:sldId id="265" r:id="rId38"/>
    <p:sldId id="266" r:id="rId39"/>
    <p:sldId id="267" r:id="rId40"/>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Archivo Black" charset="1" panose="020B0A03020202020B04"/>
      <p:regular r:id="rId12"/>
    </p:embeddedFont>
    <p:embeddedFont>
      <p:font typeface="Montserrat Light" charset="1" panose="00000400000000000000"/>
      <p:regular r:id="rId13"/>
    </p:embeddedFont>
    <p:embeddedFont>
      <p:font typeface="Montserrat Light Bold" charset="1" panose="00000800000000000000"/>
      <p:regular r:id="rId14"/>
    </p:embeddedFont>
    <p:embeddedFont>
      <p:font typeface="Montserrat Light Italics" charset="1" panose="00000400000000000000"/>
      <p:regular r:id="rId15"/>
    </p:embeddedFont>
    <p:embeddedFont>
      <p:font typeface="Montserrat Light Bold Italics" charset="1" panose="00000800000000000000"/>
      <p:regular r:id="rId16"/>
    </p:embeddedFont>
    <p:embeddedFont>
      <p:font typeface="Open Sauce" charset="1" panose="00000500000000000000"/>
      <p:regular r:id="rId17"/>
    </p:embeddedFont>
    <p:embeddedFont>
      <p:font typeface="Open Sauce Bold" charset="1" panose="00000800000000000000"/>
      <p:regular r:id="rId18"/>
    </p:embeddedFont>
    <p:embeddedFont>
      <p:font typeface="Open Sauce Italics" charset="1" panose="00000500000000000000"/>
      <p:regular r:id="rId19"/>
    </p:embeddedFont>
    <p:embeddedFont>
      <p:font typeface="Open Sauce Bold Italics" charset="1" panose="00000800000000000000"/>
      <p:regular r:id="rId20"/>
    </p:embeddedFont>
    <p:embeddedFont>
      <p:font typeface="Open Sauce Light" charset="1" panose="00000400000000000000"/>
      <p:regular r:id="rId21"/>
    </p:embeddedFont>
    <p:embeddedFont>
      <p:font typeface="Open Sauce Light Italics" charset="1" panose="00000400000000000000"/>
      <p:regular r:id="rId22"/>
    </p:embeddedFont>
    <p:embeddedFont>
      <p:font typeface="Open Sauce Medium" charset="1" panose="00000600000000000000"/>
      <p:regular r:id="rId23"/>
    </p:embeddedFont>
    <p:embeddedFont>
      <p:font typeface="Open Sauce Medium Italics" charset="1" panose="00000600000000000000"/>
      <p:regular r:id="rId24"/>
    </p:embeddedFont>
    <p:embeddedFont>
      <p:font typeface="Open Sauce Semi-Bold" charset="1" panose="00000700000000000000"/>
      <p:regular r:id="rId25"/>
    </p:embeddedFont>
    <p:embeddedFont>
      <p:font typeface="Open Sauce Semi-Bold Italics" charset="1" panose="00000700000000000000"/>
      <p:regular r:id="rId26"/>
    </p:embeddedFont>
    <p:embeddedFont>
      <p:font typeface="Open Sauce Heavy" charset="1" panose="00000A00000000000000"/>
      <p:regular r:id="rId27"/>
    </p:embeddedFont>
    <p:embeddedFont>
      <p:font typeface="Open Sauce Heavy Italics" charset="1" panose="00000A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slides/slide1.xml" Type="http://schemas.openxmlformats.org/officeDocument/2006/relationships/slide"/><Relationship Id="rId3" Target="viewProps.xml" Type="http://schemas.openxmlformats.org/officeDocument/2006/relationships/viewProps"/><Relationship Id="rId30" Target="slides/slide2.xml" Type="http://schemas.openxmlformats.org/officeDocument/2006/relationships/slide"/><Relationship Id="rId31" Target="slides/slide3.xml" Type="http://schemas.openxmlformats.org/officeDocument/2006/relationships/slide"/><Relationship Id="rId32" Target="slides/slide4.xml" Type="http://schemas.openxmlformats.org/officeDocument/2006/relationships/slide"/><Relationship Id="rId33" Target="slides/slide5.xml" Type="http://schemas.openxmlformats.org/officeDocument/2006/relationships/slide"/><Relationship Id="rId34" Target="slides/slide6.xml" Type="http://schemas.openxmlformats.org/officeDocument/2006/relationships/slide"/><Relationship Id="rId35" Target="slides/slide7.xml" Type="http://schemas.openxmlformats.org/officeDocument/2006/relationships/slide"/><Relationship Id="rId36" Target="slides/slide8.xml" Type="http://schemas.openxmlformats.org/officeDocument/2006/relationships/slide"/><Relationship Id="rId37" Target="slides/slide9.xml" Type="http://schemas.openxmlformats.org/officeDocument/2006/relationships/slide"/><Relationship Id="rId38" Target="slides/slide10.xml" Type="http://schemas.openxmlformats.org/officeDocument/2006/relationships/slide"/><Relationship Id="rId39" Target="slides/slide11.xml" Type="http://schemas.openxmlformats.org/officeDocument/2006/relationships/slide"/><Relationship Id="rId4" Target="theme/theme1.xml" Type="http://schemas.openxmlformats.org/officeDocument/2006/relationships/theme"/><Relationship Id="rId40" Target="slides/slide12.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jpeg" Type="http://schemas.openxmlformats.org/officeDocument/2006/relationships/image"/><Relationship Id="rId7" Target="../media/image6.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35.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36.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png" Type="http://schemas.openxmlformats.org/officeDocument/2006/relationships/image"/><Relationship Id="rId11" Target="../media/image3.svg" Type="http://schemas.openxmlformats.org/officeDocument/2006/relationships/image"/><Relationship Id="rId2" Target="../media/image6.png" Type="http://schemas.openxmlformats.org/officeDocument/2006/relationships/image"/><Relationship Id="rId3" Target="../media/image37.jpeg" Type="http://schemas.openxmlformats.org/officeDocument/2006/relationships/image"/><Relationship Id="rId4" Target="../media/image38.jpeg" Type="http://schemas.openxmlformats.org/officeDocument/2006/relationships/image"/><Relationship Id="rId5" Target="../media/image39.jpeg" Type="http://schemas.openxmlformats.org/officeDocument/2006/relationships/image"/><Relationship Id="rId6" Target="../media/image40.jpeg" Type="http://schemas.openxmlformats.org/officeDocument/2006/relationships/image"/><Relationship Id="rId7" Target="../media/image41.jpeg" Type="http://schemas.openxmlformats.org/officeDocument/2006/relationships/image"/><Relationship Id="rId8" Target="../media/image42.jpeg" Type="http://schemas.openxmlformats.org/officeDocument/2006/relationships/image"/><Relationship Id="rId9" Target="../media/image43.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6.png" Type="http://schemas.openxmlformats.org/officeDocument/2006/relationships/image"/><Relationship Id="rId4" Target="../media/image9.jpe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28.png" Type="http://schemas.openxmlformats.org/officeDocument/2006/relationships/image"/><Relationship Id="rId14" Target="../media/image29.svg" Type="http://schemas.openxmlformats.org/officeDocument/2006/relationships/image"/><Relationship Id="rId2" Target="../media/image7.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2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31.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32.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33.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3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555"/>
            </a:stretch>
          </a:blipFill>
        </p:spPr>
      </p:sp>
      <p:sp>
        <p:nvSpPr>
          <p:cNvPr name="Freeform 3" id="3"/>
          <p:cNvSpPr/>
          <p:nvPr/>
        </p:nvSpPr>
        <p:spPr>
          <a:xfrm flipH="false" flipV="false" rot="0">
            <a:off x="8521081" y="1000665"/>
            <a:ext cx="1245837" cy="985530"/>
          </a:xfrm>
          <a:custGeom>
            <a:avLst/>
            <a:gdLst/>
            <a:ahLst/>
            <a:cxnLst/>
            <a:rect r="r" b="b" t="t" l="l"/>
            <a:pathLst>
              <a:path h="985530" w="1245837">
                <a:moveTo>
                  <a:pt x="0" y="0"/>
                </a:moveTo>
                <a:lnTo>
                  <a:pt x="1245838" y="0"/>
                </a:lnTo>
                <a:lnTo>
                  <a:pt x="1245838" y="985530"/>
                </a:lnTo>
                <a:lnTo>
                  <a:pt x="0" y="9855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521330">
            <a:off x="4522202" y="1734737"/>
            <a:ext cx="14167639" cy="7119239"/>
          </a:xfrm>
          <a:custGeom>
            <a:avLst/>
            <a:gdLst/>
            <a:ahLst/>
            <a:cxnLst/>
            <a:rect r="r" b="b" t="t" l="l"/>
            <a:pathLst>
              <a:path h="7119239" w="14167639">
                <a:moveTo>
                  <a:pt x="0" y="0"/>
                </a:moveTo>
                <a:lnTo>
                  <a:pt x="14167639" y="0"/>
                </a:lnTo>
                <a:lnTo>
                  <a:pt x="14167639" y="7119238"/>
                </a:lnTo>
                <a:lnTo>
                  <a:pt x="0" y="7119238"/>
                </a:lnTo>
                <a:lnTo>
                  <a:pt x="0" y="0"/>
                </a:lnTo>
                <a:close/>
              </a:path>
            </a:pathLst>
          </a:custGeom>
          <a:blipFill>
            <a:blip r:embed="rId5"/>
            <a:stretch>
              <a:fillRect l="0" t="0" r="0" b="0"/>
            </a:stretch>
          </a:blipFill>
        </p:spPr>
      </p:sp>
      <p:grpSp>
        <p:nvGrpSpPr>
          <p:cNvPr name="Group 5" id="5"/>
          <p:cNvGrpSpPr>
            <a:grpSpLocks noChangeAspect="true"/>
          </p:cNvGrpSpPr>
          <p:nvPr/>
        </p:nvGrpSpPr>
        <p:grpSpPr>
          <a:xfrm rot="0">
            <a:off x="9589607" y="0"/>
            <a:ext cx="8698393" cy="10400373"/>
            <a:chOff x="0" y="0"/>
            <a:chExt cx="8603361" cy="10286746"/>
          </a:xfrm>
        </p:grpSpPr>
        <p:sp>
          <p:nvSpPr>
            <p:cNvPr name="Freeform 6" id="6"/>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6">
                <a:alphaModFix amt="70000"/>
              </a:blip>
              <a:stretch>
                <a:fillRect l="-114498" t="-230" r="-2201" b="-20632"/>
              </a:stretch>
            </a:blipFill>
          </p:spPr>
        </p:sp>
      </p:grpSp>
      <p:grpSp>
        <p:nvGrpSpPr>
          <p:cNvPr name="Group 7" id="7"/>
          <p:cNvGrpSpPr/>
          <p:nvPr/>
        </p:nvGrpSpPr>
        <p:grpSpPr>
          <a:xfrm rot="0">
            <a:off x="4191521" y="3349077"/>
            <a:ext cx="9904959" cy="3588846"/>
            <a:chOff x="0" y="0"/>
            <a:chExt cx="2608713" cy="945211"/>
          </a:xfrm>
        </p:grpSpPr>
        <p:sp>
          <p:nvSpPr>
            <p:cNvPr name="Freeform 8" id="8"/>
            <p:cNvSpPr/>
            <p:nvPr/>
          </p:nvSpPr>
          <p:spPr>
            <a:xfrm flipH="false" flipV="false" rot="0">
              <a:off x="0" y="0"/>
              <a:ext cx="2608713" cy="945211"/>
            </a:xfrm>
            <a:custGeom>
              <a:avLst/>
              <a:gdLst/>
              <a:ahLst/>
              <a:cxnLst/>
              <a:rect r="r" b="b" t="t" l="l"/>
              <a:pathLst>
                <a:path h="945211" w="2608713">
                  <a:moveTo>
                    <a:pt x="0" y="0"/>
                  </a:moveTo>
                  <a:lnTo>
                    <a:pt x="2608713" y="0"/>
                  </a:lnTo>
                  <a:lnTo>
                    <a:pt x="2608713" y="945211"/>
                  </a:lnTo>
                  <a:lnTo>
                    <a:pt x="0" y="945211"/>
                  </a:lnTo>
                  <a:close/>
                </a:path>
              </a:pathLst>
            </a:custGeom>
            <a:solidFill>
              <a:srgbClr val="FFFFFF"/>
            </a:solidFill>
          </p:spPr>
        </p:sp>
        <p:sp>
          <p:nvSpPr>
            <p:cNvPr name="TextBox 9" id="9"/>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4191521" y="6937923"/>
            <a:ext cx="9904959" cy="680751"/>
          </a:xfrm>
          <a:custGeom>
            <a:avLst/>
            <a:gdLst/>
            <a:ahLst/>
            <a:cxnLst/>
            <a:rect r="r" b="b" t="t" l="l"/>
            <a:pathLst>
              <a:path h="680751" w="9904959">
                <a:moveTo>
                  <a:pt x="0" y="0"/>
                </a:moveTo>
                <a:lnTo>
                  <a:pt x="9904958" y="0"/>
                </a:lnTo>
                <a:lnTo>
                  <a:pt x="9904958" y="680752"/>
                </a:lnTo>
                <a:lnTo>
                  <a:pt x="0" y="680752"/>
                </a:lnTo>
                <a:lnTo>
                  <a:pt x="0" y="0"/>
                </a:lnTo>
                <a:close/>
              </a:path>
            </a:pathLst>
          </a:custGeom>
          <a:blipFill>
            <a:blip r:embed="rId7"/>
            <a:stretch>
              <a:fillRect l="0" t="-187363" r="0" b="0"/>
            </a:stretch>
          </a:blipFill>
        </p:spPr>
      </p:sp>
      <p:sp>
        <p:nvSpPr>
          <p:cNvPr name="TextBox 11" id="11"/>
          <p:cNvSpPr txBox="true"/>
          <p:nvPr/>
        </p:nvSpPr>
        <p:spPr>
          <a:xfrm rot="0">
            <a:off x="5756714" y="2424749"/>
            <a:ext cx="6774573" cy="476250"/>
          </a:xfrm>
          <a:prstGeom prst="rect">
            <a:avLst/>
          </a:prstGeom>
        </p:spPr>
        <p:txBody>
          <a:bodyPr anchor="t" rtlCol="false" tIns="0" lIns="0" bIns="0" rIns="0">
            <a:spAutoFit/>
          </a:bodyPr>
          <a:lstStyle/>
          <a:p>
            <a:pPr algn="ctr">
              <a:lnSpc>
                <a:spcPts val="3692"/>
              </a:lnSpc>
            </a:pPr>
            <a:r>
              <a:rPr lang="en-US" sz="3077" spc="-61">
                <a:solidFill>
                  <a:srgbClr val="040506"/>
                </a:solidFill>
                <a:latin typeface="Montserrat Classic Bold"/>
              </a:rPr>
              <a:t>ANALISIS DAN VISUALISASI DATA</a:t>
            </a:r>
          </a:p>
        </p:txBody>
      </p:sp>
      <p:sp>
        <p:nvSpPr>
          <p:cNvPr name="TextBox 12" id="12"/>
          <p:cNvSpPr txBox="true"/>
          <p:nvPr/>
        </p:nvSpPr>
        <p:spPr>
          <a:xfrm rot="0">
            <a:off x="5471449" y="3722370"/>
            <a:ext cx="7345101" cy="2766060"/>
          </a:xfrm>
          <a:prstGeom prst="rect">
            <a:avLst/>
          </a:prstGeom>
        </p:spPr>
        <p:txBody>
          <a:bodyPr anchor="t" rtlCol="false" tIns="0" lIns="0" bIns="0" rIns="0">
            <a:spAutoFit/>
          </a:bodyPr>
          <a:lstStyle/>
          <a:p>
            <a:pPr algn="ctr">
              <a:lnSpc>
                <a:spcPts val="5519"/>
              </a:lnSpc>
            </a:pPr>
            <a:r>
              <a:rPr lang="en-US" sz="3999" spc="55">
                <a:solidFill>
                  <a:srgbClr val="040506"/>
                </a:solidFill>
                <a:latin typeface="Archivo Black"/>
              </a:rPr>
              <a:t>APPLICATION OF TABLEAU IN VISUAL ANALYSIS DATA OF A US SUPERMARKET SALES</a:t>
            </a:r>
          </a:p>
        </p:txBody>
      </p:sp>
      <p:sp>
        <p:nvSpPr>
          <p:cNvPr name="TextBox 13" id="13"/>
          <p:cNvSpPr txBox="true"/>
          <p:nvPr/>
        </p:nvSpPr>
        <p:spPr>
          <a:xfrm rot="0">
            <a:off x="4191521" y="8018725"/>
            <a:ext cx="4748741" cy="896299"/>
          </a:xfrm>
          <a:prstGeom prst="rect">
            <a:avLst/>
          </a:prstGeom>
        </p:spPr>
        <p:txBody>
          <a:bodyPr anchor="t" rtlCol="false" tIns="0" lIns="0" bIns="0" rIns="0">
            <a:spAutoFit/>
          </a:bodyPr>
          <a:lstStyle/>
          <a:p>
            <a:pPr algn="ctr">
              <a:lnSpc>
                <a:spcPts val="3661"/>
              </a:lnSpc>
            </a:pPr>
            <a:r>
              <a:rPr lang="en-US" sz="2653" spc="140">
                <a:solidFill>
                  <a:srgbClr val="231F20"/>
                </a:solidFill>
                <a:latin typeface="Montserrat Classic Bold"/>
              </a:rPr>
              <a:t>JOHAN NAPITUPULU</a:t>
            </a:r>
          </a:p>
          <a:p>
            <a:pPr algn="ctr">
              <a:lnSpc>
                <a:spcPts val="3661"/>
              </a:lnSpc>
            </a:pPr>
            <a:r>
              <a:rPr lang="en-US" sz="2653" spc="140">
                <a:solidFill>
                  <a:srgbClr val="231F20"/>
                </a:solidFill>
                <a:latin typeface="Montserrat Classic Bold"/>
              </a:rPr>
              <a:t>082111633091</a:t>
            </a:r>
          </a:p>
        </p:txBody>
      </p:sp>
      <p:sp>
        <p:nvSpPr>
          <p:cNvPr name="TextBox 14" id="14"/>
          <p:cNvSpPr txBox="true"/>
          <p:nvPr/>
        </p:nvSpPr>
        <p:spPr>
          <a:xfrm rot="0">
            <a:off x="9347738" y="8018725"/>
            <a:ext cx="4748741" cy="901376"/>
          </a:xfrm>
          <a:prstGeom prst="rect">
            <a:avLst/>
          </a:prstGeom>
        </p:spPr>
        <p:txBody>
          <a:bodyPr anchor="t" rtlCol="false" tIns="0" lIns="0" bIns="0" rIns="0">
            <a:spAutoFit/>
          </a:bodyPr>
          <a:lstStyle/>
          <a:p>
            <a:pPr algn="ctr">
              <a:lnSpc>
                <a:spcPts val="3661"/>
              </a:lnSpc>
            </a:pPr>
            <a:r>
              <a:rPr lang="en-US" sz="2653" spc="140">
                <a:solidFill>
                  <a:srgbClr val="FFFFFF"/>
                </a:solidFill>
                <a:latin typeface="Montserrat Classic Bold"/>
              </a:rPr>
              <a:t>FERRY TRIWANTONO</a:t>
            </a:r>
          </a:p>
          <a:p>
            <a:pPr algn="ctr">
              <a:lnSpc>
                <a:spcPts val="3661"/>
              </a:lnSpc>
            </a:pPr>
            <a:r>
              <a:rPr lang="en-US" sz="2653" spc="140">
                <a:solidFill>
                  <a:srgbClr val="FFFFFF"/>
                </a:solidFill>
                <a:latin typeface="Montserrat Classic Bold"/>
              </a:rPr>
              <a:t>082111633094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grpSp>
        <p:nvGrpSpPr>
          <p:cNvPr name="Group 3" id="3"/>
          <p:cNvGrpSpPr/>
          <p:nvPr/>
        </p:nvGrpSpPr>
        <p:grpSpPr>
          <a:xfrm rot="0">
            <a:off x="1357312" y="1028700"/>
            <a:ext cx="15591759" cy="8229600"/>
            <a:chOff x="0" y="0"/>
            <a:chExt cx="4106471" cy="2167467"/>
          </a:xfrm>
        </p:grpSpPr>
        <p:sp>
          <p:nvSpPr>
            <p:cNvPr name="Freeform 4" id="4"/>
            <p:cNvSpPr/>
            <p:nvPr/>
          </p:nvSpPr>
          <p:spPr>
            <a:xfrm flipH="false" flipV="false" rot="0">
              <a:off x="0" y="0"/>
              <a:ext cx="4106471" cy="2167467"/>
            </a:xfrm>
            <a:custGeom>
              <a:avLst/>
              <a:gdLst/>
              <a:ahLst/>
              <a:cxnLst/>
              <a:rect r="r" b="b" t="t" l="l"/>
              <a:pathLst>
                <a:path h="2167467" w="4106471">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sp>
        <p:sp>
          <p:nvSpPr>
            <p:cNvPr name="TextBox 5" id="5"/>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4487616" y="2280479"/>
            <a:ext cx="9312768" cy="6467607"/>
          </a:xfrm>
          <a:custGeom>
            <a:avLst/>
            <a:gdLst/>
            <a:ahLst/>
            <a:cxnLst/>
            <a:rect r="r" b="b" t="t" l="l"/>
            <a:pathLst>
              <a:path h="6467607" w="9312768">
                <a:moveTo>
                  <a:pt x="0" y="0"/>
                </a:moveTo>
                <a:lnTo>
                  <a:pt x="9312768" y="0"/>
                </a:lnTo>
                <a:lnTo>
                  <a:pt x="9312768" y="6467607"/>
                </a:lnTo>
                <a:lnTo>
                  <a:pt x="0" y="6467607"/>
                </a:lnTo>
                <a:lnTo>
                  <a:pt x="0" y="0"/>
                </a:lnTo>
                <a:close/>
              </a:path>
            </a:pathLst>
          </a:custGeom>
          <a:blipFill>
            <a:blip r:embed="rId3"/>
            <a:stretch>
              <a:fillRect l="0" t="0" r="0" b="0"/>
            </a:stretch>
          </a:blipFill>
        </p:spPr>
      </p:sp>
      <p:sp>
        <p:nvSpPr>
          <p:cNvPr name="TextBox 7" id="7"/>
          <p:cNvSpPr txBox="true"/>
          <p:nvPr/>
        </p:nvSpPr>
        <p:spPr>
          <a:xfrm rot="0">
            <a:off x="2810157" y="1453309"/>
            <a:ext cx="12686069" cy="504163"/>
          </a:xfrm>
          <a:prstGeom prst="rect">
            <a:avLst/>
          </a:prstGeom>
        </p:spPr>
        <p:txBody>
          <a:bodyPr anchor="t" rtlCol="false" tIns="0" lIns="0" bIns="0" rIns="0">
            <a:spAutoFit/>
          </a:bodyPr>
          <a:lstStyle/>
          <a:p>
            <a:pPr algn="ctr" marL="0" indent="0" lvl="0">
              <a:lnSpc>
                <a:spcPts val="4064"/>
              </a:lnSpc>
              <a:spcBef>
                <a:spcPct val="0"/>
              </a:spcBef>
            </a:pPr>
            <a:r>
              <a:rPr lang="en-US" sz="2945" spc="23">
                <a:solidFill>
                  <a:srgbClr val="010101"/>
                </a:solidFill>
                <a:latin typeface="Archivo Black"/>
              </a:rPr>
              <a:t>SALES IN DIFFERENT MONTHS AND WORKING DAYS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4410190" y="-7563"/>
            <a:ext cx="1710961" cy="10674983"/>
            <a:chOff x="0" y="0"/>
            <a:chExt cx="450623" cy="2811518"/>
          </a:xfrm>
        </p:grpSpPr>
        <p:sp>
          <p:nvSpPr>
            <p:cNvPr name="Freeform 4" id="4"/>
            <p:cNvSpPr/>
            <p:nvPr/>
          </p:nvSpPr>
          <p:spPr>
            <a:xfrm flipH="false" flipV="false" rot="0">
              <a:off x="0" y="0"/>
              <a:ext cx="450623" cy="2811518"/>
            </a:xfrm>
            <a:custGeom>
              <a:avLst/>
              <a:gdLst/>
              <a:ahLst/>
              <a:cxnLst/>
              <a:rect r="r" b="b" t="t" l="l"/>
              <a:pathLst>
                <a:path h="2811518" w="450623">
                  <a:moveTo>
                    <a:pt x="0" y="0"/>
                  </a:moveTo>
                  <a:lnTo>
                    <a:pt x="450623" y="0"/>
                  </a:lnTo>
                  <a:lnTo>
                    <a:pt x="450623" y="2811518"/>
                  </a:lnTo>
                  <a:lnTo>
                    <a:pt x="0" y="2811518"/>
                  </a:lnTo>
                  <a:close/>
                </a:path>
              </a:pathLst>
            </a:custGeom>
            <a:gradFill rotWithShape="true">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name="TextBox 5" id="5"/>
            <p:cNvSpPr txBox="true"/>
            <p:nvPr/>
          </p:nvSpPr>
          <p:spPr>
            <a:xfrm>
              <a:off x="0" y="-19050"/>
              <a:ext cx="812800" cy="8318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0" y="0"/>
            <a:ext cx="4970786" cy="10287000"/>
          </a:xfrm>
          <a:custGeom>
            <a:avLst/>
            <a:gdLst/>
            <a:ahLst/>
            <a:cxnLst/>
            <a:rect r="r" b="b" t="t" l="l"/>
            <a:pathLst>
              <a:path h="10287000" w="4970786">
                <a:moveTo>
                  <a:pt x="0" y="0"/>
                </a:moveTo>
                <a:lnTo>
                  <a:pt x="4970786" y="0"/>
                </a:lnTo>
                <a:lnTo>
                  <a:pt x="4970786" y="10287000"/>
                </a:lnTo>
                <a:lnTo>
                  <a:pt x="0" y="10287000"/>
                </a:lnTo>
                <a:lnTo>
                  <a:pt x="0" y="0"/>
                </a:lnTo>
                <a:close/>
              </a:path>
            </a:pathLst>
          </a:custGeom>
          <a:blipFill>
            <a:blip r:embed="rId3"/>
            <a:stretch>
              <a:fillRect l="-121386" t="0" r="-121386" b="0"/>
            </a:stretch>
          </a:blipFill>
        </p:spPr>
      </p:sp>
      <p:sp>
        <p:nvSpPr>
          <p:cNvPr name="TextBox 7" id="7"/>
          <p:cNvSpPr txBox="true"/>
          <p:nvPr/>
        </p:nvSpPr>
        <p:spPr>
          <a:xfrm rot="0">
            <a:off x="6121151" y="2617219"/>
            <a:ext cx="5325326" cy="898392"/>
          </a:xfrm>
          <a:prstGeom prst="rect">
            <a:avLst/>
          </a:prstGeom>
        </p:spPr>
        <p:txBody>
          <a:bodyPr anchor="t" rtlCol="false" tIns="0" lIns="0" bIns="0" rIns="0">
            <a:spAutoFit/>
          </a:bodyPr>
          <a:lstStyle/>
          <a:p>
            <a:pPr algn="l" marL="0" indent="0" lvl="0">
              <a:lnSpc>
                <a:spcPts val="7291"/>
              </a:lnSpc>
              <a:spcBef>
                <a:spcPct val="0"/>
              </a:spcBef>
            </a:pPr>
            <a:r>
              <a:rPr lang="en-US" sz="5283" spc="184">
                <a:solidFill>
                  <a:srgbClr val="010101"/>
                </a:solidFill>
                <a:latin typeface="Archivo Black"/>
              </a:rPr>
              <a:t>CONCLUSION</a:t>
            </a:r>
          </a:p>
        </p:txBody>
      </p:sp>
      <p:sp>
        <p:nvSpPr>
          <p:cNvPr name="TextBox 8" id="8"/>
          <p:cNvSpPr txBox="true"/>
          <p:nvPr/>
        </p:nvSpPr>
        <p:spPr>
          <a:xfrm rot="0">
            <a:off x="6121151" y="3657977"/>
            <a:ext cx="11138149" cy="5143839"/>
          </a:xfrm>
          <a:prstGeom prst="rect">
            <a:avLst/>
          </a:prstGeom>
        </p:spPr>
        <p:txBody>
          <a:bodyPr anchor="t" rtlCol="false" tIns="0" lIns="0" bIns="0" rIns="0">
            <a:spAutoFit/>
          </a:bodyPr>
          <a:lstStyle/>
          <a:p>
            <a:pPr>
              <a:lnSpc>
                <a:spcPts val="3429"/>
              </a:lnSpc>
            </a:pPr>
            <a:r>
              <a:rPr lang="en-US" sz="2485" spc="243">
                <a:solidFill>
                  <a:srgbClr val="000000"/>
                </a:solidFill>
                <a:latin typeface="Montserrat Light"/>
              </a:rPr>
              <a:t>Secara ringkas, makalah ini utamanya mengkaji sistem visualisasi data penjualan dalam beberapa aspek berikut:(1) negara bagian terlaris dan kota-kota utamanya, (2) gambaran dasar negara bagian dengan kerugian terburuk, (3) penjualan dan keuntungan berbagai produk, (4) profil biaya berbagai produk, (5) penjualan dalam berbagai bulan dan hari kerja; Analisis ini memvisualisasikan volume penjualan, keuntungan, biaya, jam kerja, dan aspek lain dari operator supermarket, sehingga mereka dapat dengan mudah mencerminkan situasi operasi supermarket. Ini memudahkan pengambilan keputusan bagi manajer supermarket.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9659420" y="8263127"/>
            <a:ext cx="2799147" cy="440074"/>
          </a:xfrm>
          <a:custGeom>
            <a:avLst/>
            <a:gdLst/>
            <a:ahLst/>
            <a:cxnLst/>
            <a:rect r="r" b="b" t="t" l="l"/>
            <a:pathLst>
              <a:path h="440074" w="2799147">
                <a:moveTo>
                  <a:pt x="0" y="0"/>
                </a:moveTo>
                <a:lnTo>
                  <a:pt x="2799147" y="0"/>
                </a:lnTo>
                <a:lnTo>
                  <a:pt x="2799147" y="440074"/>
                </a:lnTo>
                <a:lnTo>
                  <a:pt x="0" y="440074"/>
                </a:lnTo>
                <a:lnTo>
                  <a:pt x="0" y="0"/>
                </a:lnTo>
                <a:close/>
              </a:path>
            </a:pathLst>
          </a:custGeom>
          <a:blipFill>
            <a:blip r:embed="rId2"/>
            <a:stretch>
              <a:fillRect l="0" t="-25622" r="0" b="0"/>
            </a:stretch>
          </a:blipFill>
        </p:spPr>
      </p:sp>
      <p:grpSp>
        <p:nvGrpSpPr>
          <p:cNvPr name="Group 3" id="3"/>
          <p:cNvGrpSpPr>
            <a:grpSpLocks noChangeAspect="true"/>
          </p:cNvGrpSpPr>
          <p:nvPr/>
        </p:nvGrpSpPr>
        <p:grpSpPr>
          <a:xfrm rot="0">
            <a:off x="9659420" y="5607622"/>
            <a:ext cx="2799147" cy="2799147"/>
            <a:chOff x="0" y="0"/>
            <a:chExt cx="6350000" cy="6350000"/>
          </a:xfrm>
        </p:grpSpPr>
        <p:sp>
          <p:nvSpPr>
            <p:cNvPr name="Freeform 4" id="4"/>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3"/>
              <a:stretch>
                <a:fillRect l="-30016" t="0" r="-30016" b="0"/>
              </a:stretch>
            </a:blipFill>
          </p:spPr>
        </p:sp>
      </p:grpSp>
      <p:sp>
        <p:nvSpPr>
          <p:cNvPr name="Freeform 5" id="5"/>
          <p:cNvSpPr/>
          <p:nvPr/>
        </p:nvSpPr>
        <p:spPr>
          <a:xfrm flipH="false" flipV="false" rot="0">
            <a:off x="9659420" y="4799097"/>
            <a:ext cx="2799147" cy="440074"/>
          </a:xfrm>
          <a:custGeom>
            <a:avLst/>
            <a:gdLst/>
            <a:ahLst/>
            <a:cxnLst/>
            <a:rect r="r" b="b" t="t" l="l"/>
            <a:pathLst>
              <a:path h="440074" w="2799147">
                <a:moveTo>
                  <a:pt x="0" y="0"/>
                </a:moveTo>
                <a:lnTo>
                  <a:pt x="2799147" y="0"/>
                </a:lnTo>
                <a:lnTo>
                  <a:pt x="2799147" y="440074"/>
                </a:lnTo>
                <a:lnTo>
                  <a:pt x="0" y="440074"/>
                </a:lnTo>
                <a:lnTo>
                  <a:pt x="0" y="0"/>
                </a:lnTo>
                <a:close/>
              </a:path>
            </a:pathLst>
          </a:custGeom>
          <a:blipFill>
            <a:blip r:embed="rId2"/>
            <a:stretch>
              <a:fillRect l="0" t="-25622" r="0" b="0"/>
            </a:stretch>
          </a:blipFill>
        </p:spPr>
      </p:sp>
      <p:grpSp>
        <p:nvGrpSpPr>
          <p:cNvPr name="Group 6" id="6"/>
          <p:cNvGrpSpPr>
            <a:grpSpLocks noChangeAspect="true"/>
          </p:cNvGrpSpPr>
          <p:nvPr/>
        </p:nvGrpSpPr>
        <p:grpSpPr>
          <a:xfrm rot="0">
            <a:off x="9659420" y="2143592"/>
            <a:ext cx="2799147" cy="2799147"/>
            <a:chOff x="0" y="0"/>
            <a:chExt cx="6350000" cy="6350000"/>
          </a:xfrm>
        </p:grpSpPr>
        <p:sp>
          <p:nvSpPr>
            <p:cNvPr name="Freeform 7" id="7"/>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4"/>
              <a:stretch>
                <a:fillRect l="-24991" t="0" r="-24991" b="0"/>
              </a:stretch>
            </a:blipFill>
          </p:spPr>
        </p:sp>
      </p:grpSp>
      <p:sp>
        <p:nvSpPr>
          <p:cNvPr name="Freeform 8" id="8"/>
          <p:cNvSpPr/>
          <p:nvPr/>
        </p:nvSpPr>
        <p:spPr>
          <a:xfrm flipH="false" flipV="false" rot="0">
            <a:off x="2179183" y="6826068"/>
            <a:ext cx="6851587" cy="1077187"/>
          </a:xfrm>
          <a:custGeom>
            <a:avLst/>
            <a:gdLst/>
            <a:ahLst/>
            <a:cxnLst/>
            <a:rect r="r" b="b" t="t" l="l"/>
            <a:pathLst>
              <a:path h="1077187" w="6851587">
                <a:moveTo>
                  <a:pt x="0" y="0"/>
                </a:moveTo>
                <a:lnTo>
                  <a:pt x="6851587" y="0"/>
                </a:lnTo>
                <a:lnTo>
                  <a:pt x="6851587" y="1077187"/>
                </a:lnTo>
                <a:lnTo>
                  <a:pt x="0" y="1077187"/>
                </a:lnTo>
                <a:lnTo>
                  <a:pt x="0" y="0"/>
                </a:lnTo>
                <a:close/>
              </a:path>
            </a:pathLst>
          </a:custGeom>
          <a:blipFill>
            <a:blip r:embed="rId2"/>
            <a:stretch>
              <a:fillRect l="0" t="-25622" r="0" b="0"/>
            </a:stretch>
          </a:blipFill>
        </p:spPr>
      </p:sp>
      <p:grpSp>
        <p:nvGrpSpPr>
          <p:cNvPr name="Group 9" id="9"/>
          <p:cNvGrpSpPr>
            <a:grpSpLocks noChangeAspect="true"/>
          </p:cNvGrpSpPr>
          <p:nvPr/>
        </p:nvGrpSpPr>
        <p:grpSpPr>
          <a:xfrm rot="0">
            <a:off x="2240447" y="3594570"/>
            <a:ext cx="6790323" cy="3819509"/>
            <a:chOff x="0" y="0"/>
            <a:chExt cx="11289030" cy="6350000"/>
          </a:xfrm>
        </p:grpSpPr>
        <p:sp>
          <p:nvSpPr>
            <p:cNvPr name="Freeform 10" id="10"/>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5"/>
              <a:stretch>
                <a:fillRect l="0" t="-83513" r="0" b="-83513"/>
              </a:stretch>
            </a:blipFill>
          </p:spPr>
        </p:sp>
      </p:grpSp>
      <p:sp>
        <p:nvSpPr>
          <p:cNvPr name="TextBox 11" id="11"/>
          <p:cNvSpPr txBox="true"/>
          <p:nvPr/>
        </p:nvSpPr>
        <p:spPr>
          <a:xfrm rot="0">
            <a:off x="2521025" y="4635815"/>
            <a:ext cx="6229167" cy="1920450"/>
          </a:xfrm>
          <a:prstGeom prst="rect">
            <a:avLst/>
          </a:prstGeom>
        </p:spPr>
        <p:txBody>
          <a:bodyPr anchor="t" rtlCol="false" tIns="0" lIns="0" bIns="0" rIns="0">
            <a:spAutoFit/>
          </a:bodyPr>
          <a:lstStyle/>
          <a:p>
            <a:pPr algn="ctr" marL="0" indent="0" lvl="0">
              <a:lnSpc>
                <a:spcPts val="7692"/>
              </a:lnSpc>
              <a:spcBef>
                <a:spcPct val="0"/>
              </a:spcBef>
            </a:pPr>
            <a:r>
              <a:rPr lang="en-US" sz="5574" strike="noStrike" u="none">
                <a:solidFill>
                  <a:srgbClr val="FFFFFF"/>
                </a:solidFill>
                <a:latin typeface="Archivo Black"/>
              </a:rPr>
              <a:t>THANK'S FOR WATCHING</a:t>
            </a:r>
          </a:p>
        </p:txBody>
      </p:sp>
      <p:sp>
        <p:nvSpPr>
          <p:cNvPr name="Freeform 12" id="12"/>
          <p:cNvSpPr/>
          <p:nvPr/>
        </p:nvSpPr>
        <p:spPr>
          <a:xfrm flipH="false" flipV="false" rot="0">
            <a:off x="12924060" y="9846926"/>
            <a:ext cx="2799147" cy="440074"/>
          </a:xfrm>
          <a:custGeom>
            <a:avLst/>
            <a:gdLst/>
            <a:ahLst/>
            <a:cxnLst/>
            <a:rect r="r" b="b" t="t" l="l"/>
            <a:pathLst>
              <a:path h="440074" w="2799147">
                <a:moveTo>
                  <a:pt x="0" y="0"/>
                </a:moveTo>
                <a:lnTo>
                  <a:pt x="2799146" y="0"/>
                </a:lnTo>
                <a:lnTo>
                  <a:pt x="2799146" y="440074"/>
                </a:lnTo>
                <a:lnTo>
                  <a:pt x="0" y="440074"/>
                </a:lnTo>
                <a:lnTo>
                  <a:pt x="0" y="0"/>
                </a:lnTo>
                <a:close/>
              </a:path>
            </a:pathLst>
          </a:custGeom>
          <a:blipFill>
            <a:blip r:embed="rId2"/>
            <a:stretch>
              <a:fillRect l="0" t="-25622" r="0" b="0"/>
            </a:stretch>
          </a:blipFill>
        </p:spPr>
      </p:sp>
      <p:grpSp>
        <p:nvGrpSpPr>
          <p:cNvPr name="Group 13" id="13"/>
          <p:cNvGrpSpPr>
            <a:grpSpLocks noChangeAspect="true"/>
          </p:cNvGrpSpPr>
          <p:nvPr/>
        </p:nvGrpSpPr>
        <p:grpSpPr>
          <a:xfrm rot="0">
            <a:off x="12924060" y="7191421"/>
            <a:ext cx="2799147" cy="2799147"/>
            <a:chOff x="0" y="0"/>
            <a:chExt cx="6350000" cy="6350000"/>
          </a:xfrm>
        </p:grpSpPr>
        <p:sp>
          <p:nvSpPr>
            <p:cNvPr name="Freeform 14" id="14"/>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6"/>
              <a:stretch>
                <a:fillRect l="-25155" t="0" r="-25155" b="0"/>
              </a:stretch>
            </a:blipFill>
          </p:spPr>
        </p:sp>
      </p:grpSp>
      <p:sp>
        <p:nvSpPr>
          <p:cNvPr name="Freeform 15" id="15"/>
          <p:cNvSpPr/>
          <p:nvPr/>
        </p:nvSpPr>
        <p:spPr>
          <a:xfrm flipH="false" flipV="false" rot="0">
            <a:off x="12924060" y="6382896"/>
            <a:ext cx="2799147" cy="440074"/>
          </a:xfrm>
          <a:custGeom>
            <a:avLst/>
            <a:gdLst/>
            <a:ahLst/>
            <a:cxnLst/>
            <a:rect r="r" b="b" t="t" l="l"/>
            <a:pathLst>
              <a:path h="440074" w="2799147">
                <a:moveTo>
                  <a:pt x="0" y="0"/>
                </a:moveTo>
                <a:lnTo>
                  <a:pt x="2799146" y="0"/>
                </a:lnTo>
                <a:lnTo>
                  <a:pt x="2799146" y="440074"/>
                </a:lnTo>
                <a:lnTo>
                  <a:pt x="0" y="440074"/>
                </a:lnTo>
                <a:lnTo>
                  <a:pt x="0" y="0"/>
                </a:lnTo>
                <a:close/>
              </a:path>
            </a:pathLst>
          </a:custGeom>
          <a:blipFill>
            <a:blip r:embed="rId2"/>
            <a:stretch>
              <a:fillRect l="0" t="-25622" r="0" b="0"/>
            </a:stretch>
          </a:blipFill>
        </p:spPr>
      </p:sp>
      <p:grpSp>
        <p:nvGrpSpPr>
          <p:cNvPr name="Group 16" id="16"/>
          <p:cNvGrpSpPr>
            <a:grpSpLocks noChangeAspect="true"/>
          </p:cNvGrpSpPr>
          <p:nvPr/>
        </p:nvGrpSpPr>
        <p:grpSpPr>
          <a:xfrm rot="0">
            <a:off x="12924060" y="3727391"/>
            <a:ext cx="2799147" cy="2799147"/>
            <a:chOff x="0" y="0"/>
            <a:chExt cx="6350000" cy="6350000"/>
          </a:xfrm>
        </p:grpSpPr>
        <p:sp>
          <p:nvSpPr>
            <p:cNvPr name="Freeform 17" id="17"/>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4"/>
              <a:stretch>
                <a:fillRect l="-24991" t="0" r="-24991" b="0"/>
              </a:stretch>
            </a:blipFill>
          </p:spPr>
        </p:sp>
      </p:grpSp>
      <p:sp>
        <p:nvSpPr>
          <p:cNvPr name="Freeform 18" id="18"/>
          <p:cNvSpPr/>
          <p:nvPr/>
        </p:nvSpPr>
        <p:spPr>
          <a:xfrm flipH="false" flipV="false" rot="0">
            <a:off x="12924060" y="2915843"/>
            <a:ext cx="2799147" cy="440074"/>
          </a:xfrm>
          <a:custGeom>
            <a:avLst/>
            <a:gdLst/>
            <a:ahLst/>
            <a:cxnLst/>
            <a:rect r="r" b="b" t="t" l="l"/>
            <a:pathLst>
              <a:path h="440074" w="2799147">
                <a:moveTo>
                  <a:pt x="0" y="0"/>
                </a:moveTo>
                <a:lnTo>
                  <a:pt x="2799146" y="0"/>
                </a:lnTo>
                <a:lnTo>
                  <a:pt x="2799146" y="440073"/>
                </a:lnTo>
                <a:lnTo>
                  <a:pt x="0" y="440073"/>
                </a:lnTo>
                <a:lnTo>
                  <a:pt x="0" y="0"/>
                </a:lnTo>
                <a:close/>
              </a:path>
            </a:pathLst>
          </a:custGeom>
          <a:blipFill>
            <a:blip r:embed="rId2"/>
            <a:stretch>
              <a:fillRect l="0" t="-25622" r="0" b="0"/>
            </a:stretch>
          </a:blipFill>
        </p:spPr>
      </p:sp>
      <p:grpSp>
        <p:nvGrpSpPr>
          <p:cNvPr name="Group 19" id="19"/>
          <p:cNvGrpSpPr>
            <a:grpSpLocks noChangeAspect="true"/>
          </p:cNvGrpSpPr>
          <p:nvPr/>
        </p:nvGrpSpPr>
        <p:grpSpPr>
          <a:xfrm rot="0">
            <a:off x="12924060" y="260338"/>
            <a:ext cx="2799147" cy="2799147"/>
            <a:chOff x="0" y="0"/>
            <a:chExt cx="6350000" cy="6350000"/>
          </a:xfrm>
        </p:grpSpPr>
        <p:sp>
          <p:nvSpPr>
            <p:cNvPr name="Freeform 20" id="20"/>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7"/>
              <a:stretch>
                <a:fillRect l="-24991" t="0" r="-24991" b="0"/>
              </a:stretch>
            </a:blipFill>
          </p:spPr>
        </p:sp>
      </p:grpSp>
      <p:sp>
        <p:nvSpPr>
          <p:cNvPr name="Freeform 21" id="21"/>
          <p:cNvSpPr/>
          <p:nvPr/>
        </p:nvSpPr>
        <p:spPr>
          <a:xfrm flipH="false" flipV="false" rot="0">
            <a:off x="16189931" y="7929174"/>
            <a:ext cx="2799147" cy="440074"/>
          </a:xfrm>
          <a:custGeom>
            <a:avLst/>
            <a:gdLst/>
            <a:ahLst/>
            <a:cxnLst/>
            <a:rect r="r" b="b" t="t" l="l"/>
            <a:pathLst>
              <a:path h="440074" w="2799147">
                <a:moveTo>
                  <a:pt x="0" y="0"/>
                </a:moveTo>
                <a:lnTo>
                  <a:pt x="2799147" y="0"/>
                </a:lnTo>
                <a:lnTo>
                  <a:pt x="2799147" y="440073"/>
                </a:lnTo>
                <a:lnTo>
                  <a:pt x="0" y="440073"/>
                </a:lnTo>
                <a:lnTo>
                  <a:pt x="0" y="0"/>
                </a:lnTo>
                <a:close/>
              </a:path>
            </a:pathLst>
          </a:custGeom>
          <a:blipFill>
            <a:blip r:embed="rId2"/>
            <a:stretch>
              <a:fillRect l="0" t="-25622" r="0" b="0"/>
            </a:stretch>
          </a:blipFill>
        </p:spPr>
      </p:sp>
      <p:grpSp>
        <p:nvGrpSpPr>
          <p:cNvPr name="Group 22" id="22"/>
          <p:cNvGrpSpPr>
            <a:grpSpLocks noChangeAspect="true"/>
          </p:cNvGrpSpPr>
          <p:nvPr/>
        </p:nvGrpSpPr>
        <p:grpSpPr>
          <a:xfrm rot="0">
            <a:off x="16189931" y="5273669"/>
            <a:ext cx="2799147" cy="2799147"/>
            <a:chOff x="0" y="0"/>
            <a:chExt cx="6350000" cy="6350000"/>
          </a:xfrm>
        </p:grpSpPr>
        <p:sp>
          <p:nvSpPr>
            <p:cNvPr name="Freeform 23" id="23"/>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8"/>
              <a:stretch>
                <a:fillRect l="0" t="-24985" r="0" b="-24985"/>
              </a:stretch>
            </a:blipFill>
          </p:spPr>
        </p:sp>
      </p:grpSp>
      <p:sp>
        <p:nvSpPr>
          <p:cNvPr name="Freeform 24" id="24"/>
          <p:cNvSpPr/>
          <p:nvPr/>
        </p:nvSpPr>
        <p:spPr>
          <a:xfrm flipH="false" flipV="false" rot="0">
            <a:off x="16189931" y="4465144"/>
            <a:ext cx="2799147" cy="440074"/>
          </a:xfrm>
          <a:custGeom>
            <a:avLst/>
            <a:gdLst/>
            <a:ahLst/>
            <a:cxnLst/>
            <a:rect r="r" b="b" t="t" l="l"/>
            <a:pathLst>
              <a:path h="440074" w="2799147">
                <a:moveTo>
                  <a:pt x="0" y="0"/>
                </a:moveTo>
                <a:lnTo>
                  <a:pt x="2799147" y="0"/>
                </a:lnTo>
                <a:lnTo>
                  <a:pt x="2799147" y="440073"/>
                </a:lnTo>
                <a:lnTo>
                  <a:pt x="0" y="440073"/>
                </a:lnTo>
                <a:lnTo>
                  <a:pt x="0" y="0"/>
                </a:lnTo>
                <a:close/>
              </a:path>
            </a:pathLst>
          </a:custGeom>
          <a:blipFill>
            <a:blip r:embed="rId2"/>
            <a:stretch>
              <a:fillRect l="0" t="-25622" r="0" b="0"/>
            </a:stretch>
          </a:blipFill>
        </p:spPr>
      </p:sp>
      <p:grpSp>
        <p:nvGrpSpPr>
          <p:cNvPr name="Group 25" id="25"/>
          <p:cNvGrpSpPr>
            <a:grpSpLocks noChangeAspect="true"/>
          </p:cNvGrpSpPr>
          <p:nvPr/>
        </p:nvGrpSpPr>
        <p:grpSpPr>
          <a:xfrm rot="0">
            <a:off x="16189931" y="1809639"/>
            <a:ext cx="2799147" cy="2799147"/>
            <a:chOff x="0" y="0"/>
            <a:chExt cx="6350000" cy="6350000"/>
          </a:xfrm>
        </p:grpSpPr>
        <p:sp>
          <p:nvSpPr>
            <p:cNvPr name="Freeform 26" id="26"/>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9"/>
              <a:stretch>
                <a:fillRect l="-25015" t="0" r="-25015" b="0"/>
              </a:stretch>
            </a:blipFill>
          </p:spPr>
        </p:sp>
      </p:grpSp>
      <p:sp>
        <p:nvSpPr>
          <p:cNvPr name="Freeform 27" id="27"/>
          <p:cNvSpPr/>
          <p:nvPr/>
        </p:nvSpPr>
        <p:spPr>
          <a:xfrm flipH="false" flipV="false" rot="0">
            <a:off x="16189931" y="998090"/>
            <a:ext cx="2799147" cy="440074"/>
          </a:xfrm>
          <a:custGeom>
            <a:avLst/>
            <a:gdLst/>
            <a:ahLst/>
            <a:cxnLst/>
            <a:rect r="r" b="b" t="t" l="l"/>
            <a:pathLst>
              <a:path h="440074" w="2799147">
                <a:moveTo>
                  <a:pt x="0" y="0"/>
                </a:moveTo>
                <a:lnTo>
                  <a:pt x="2799147" y="0"/>
                </a:lnTo>
                <a:lnTo>
                  <a:pt x="2799147" y="440074"/>
                </a:lnTo>
                <a:lnTo>
                  <a:pt x="0" y="440074"/>
                </a:lnTo>
                <a:lnTo>
                  <a:pt x="0" y="0"/>
                </a:lnTo>
                <a:close/>
              </a:path>
            </a:pathLst>
          </a:custGeom>
          <a:blipFill>
            <a:blip r:embed="rId2"/>
            <a:stretch>
              <a:fillRect l="0" t="-25622" r="0" b="0"/>
            </a:stretch>
          </a:blipFill>
        </p:spPr>
      </p:sp>
      <p:grpSp>
        <p:nvGrpSpPr>
          <p:cNvPr name="Group 28" id="28"/>
          <p:cNvGrpSpPr>
            <a:grpSpLocks noChangeAspect="true"/>
          </p:cNvGrpSpPr>
          <p:nvPr/>
        </p:nvGrpSpPr>
        <p:grpSpPr>
          <a:xfrm rot="0">
            <a:off x="16189931" y="-1657415"/>
            <a:ext cx="2799147" cy="2799147"/>
            <a:chOff x="0" y="0"/>
            <a:chExt cx="6350000" cy="6350000"/>
          </a:xfrm>
        </p:grpSpPr>
        <p:sp>
          <p:nvSpPr>
            <p:cNvPr name="Freeform 29" id="29"/>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3"/>
              <a:stretch>
                <a:fillRect l="-30016" t="0" r="-30016" b="0"/>
              </a:stretch>
            </a:blipFill>
          </p:spPr>
        </p:sp>
      </p:grpSp>
      <p:grpSp>
        <p:nvGrpSpPr>
          <p:cNvPr name="Group 30" id="30"/>
          <p:cNvGrpSpPr>
            <a:grpSpLocks noChangeAspect="true"/>
          </p:cNvGrpSpPr>
          <p:nvPr/>
        </p:nvGrpSpPr>
        <p:grpSpPr>
          <a:xfrm rot="0">
            <a:off x="16189931" y="8703201"/>
            <a:ext cx="2799147" cy="2799147"/>
            <a:chOff x="0" y="0"/>
            <a:chExt cx="6350000" cy="6350000"/>
          </a:xfrm>
        </p:grpSpPr>
        <p:sp>
          <p:nvSpPr>
            <p:cNvPr name="Freeform 31" id="31"/>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5"/>
              <a:stretch>
                <a:fillRect l="0" t="-25078" r="0" b="-25078"/>
              </a:stretch>
            </a:blipFill>
          </p:spPr>
        </p:sp>
      </p:grpSp>
      <p:sp>
        <p:nvSpPr>
          <p:cNvPr name="Freeform 32" id="32"/>
          <p:cNvSpPr/>
          <p:nvPr/>
        </p:nvSpPr>
        <p:spPr>
          <a:xfrm flipH="false" flipV="false" rot="0">
            <a:off x="5012690" y="1579392"/>
            <a:ext cx="1245837" cy="985530"/>
          </a:xfrm>
          <a:custGeom>
            <a:avLst/>
            <a:gdLst/>
            <a:ahLst/>
            <a:cxnLst/>
            <a:rect r="r" b="b" t="t" l="l"/>
            <a:pathLst>
              <a:path h="985530" w="1245837">
                <a:moveTo>
                  <a:pt x="0" y="0"/>
                </a:moveTo>
                <a:lnTo>
                  <a:pt x="1245837" y="0"/>
                </a:lnTo>
                <a:lnTo>
                  <a:pt x="1245837" y="985531"/>
                </a:lnTo>
                <a:lnTo>
                  <a:pt x="0" y="98553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3" id="33"/>
          <p:cNvSpPr txBox="true"/>
          <p:nvPr/>
        </p:nvSpPr>
        <p:spPr>
          <a:xfrm rot="0">
            <a:off x="4419761" y="2659629"/>
            <a:ext cx="2431696" cy="476250"/>
          </a:xfrm>
          <a:prstGeom prst="rect">
            <a:avLst/>
          </a:prstGeom>
        </p:spPr>
        <p:txBody>
          <a:bodyPr anchor="t" rtlCol="false" tIns="0" lIns="0" bIns="0" rIns="0">
            <a:spAutoFit/>
          </a:bodyPr>
          <a:lstStyle/>
          <a:p>
            <a:pPr algn="ctr">
              <a:lnSpc>
                <a:spcPts val="3692"/>
              </a:lnSpc>
            </a:pPr>
            <a:r>
              <a:rPr lang="en-US" sz="3077" spc="-61">
                <a:solidFill>
                  <a:srgbClr val="040506"/>
                </a:solidFill>
                <a:latin typeface="Montserrat Classic Bold"/>
              </a:rPr>
              <a:t>BORCELLE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5400000">
            <a:off x="8599743" y="-4717334"/>
            <a:ext cx="1088513" cy="18288000"/>
            <a:chOff x="0" y="0"/>
            <a:chExt cx="286687" cy="4816593"/>
          </a:xfrm>
        </p:grpSpPr>
        <p:sp>
          <p:nvSpPr>
            <p:cNvPr name="Freeform 4" id="4"/>
            <p:cNvSpPr/>
            <p:nvPr/>
          </p:nvSpPr>
          <p:spPr>
            <a:xfrm flipH="false" flipV="false" rot="0">
              <a:off x="0" y="0"/>
              <a:ext cx="286687" cy="4816592"/>
            </a:xfrm>
            <a:custGeom>
              <a:avLst/>
              <a:gdLst/>
              <a:ahLst/>
              <a:cxnLst/>
              <a:rect r="r" b="b" t="t" l="l"/>
              <a:pathLst>
                <a:path h="4816592" w="286687">
                  <a:moveTo>
                    <a:pt x="0" y="0"/>
                  </a:moveTo>
                  <a:lnTo>
                    <a:pt x="286687" y="0"/>
                  </a:lnTo>
                  <a:lnTo>
                    <a:pt x="286687" y="4816592"/>
                  </a:lnTo>
                  <a:lnTo>
                    <a:pt x="0" y="4816592"/>
                  </a:lnTo>
                  <a:close/>
                </a:path>
              </a:pathLst>
            </a:custGeom>
            <a:gradFill rotWithShape="true">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name="TextBox 5" id="5"/>
            <p:cNvSpPr txBox="true"/>
            <p:nvPr/>
          </p:nvSpPr>
          <p:spPr>
            <a:xfrm>
              <a:off x="0" y="-19050"/>
              <a:ext cx="812800" cy="8318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7900" y="0"/>
            <a:ext cx="18270100" cy="4165455"/>
          </a:xfrm>
          <a:custGeom>
            <a:avLst/>
            <a:gdLst/>
            <a:ahLst/>
            <a:cxnLst/>
            <a:rect r="r" b="b" t="t" l="l"/>
            <a:pathLst>
              <a:path h="4165455" w="18270100">
                <a:moveTo>
                  <a:pt x="0" y="0"/>
                </a:moveTo>
                <a:lnTo>
                  <a:pt x="18270100" y="0"/>
                </a:lnTo>
                <a:lnTo>
                  <a:pt x="18270100" y="4165455"/>
                </a:lnTo>
                <a:lnTo>
                  <a:pt x="0" y="4165455"/>
                </a:lnTo>
                <a:lnTo>
                  <a:pt x="0" y="0"/>
                </a:lnTo>
                <a:close/>
              </a:path>
            </a:pathLst>
          </a:custGeom>
          <a:blipFill>
            <a:blip r:embed="rId3"/>
            <a:stretch>
              <a:fillRect l="0" t="-90524" r="0" b="-101973"/>
            </a:stretch>
          </a:blipFill>
        </p:spPr>
      </p:sp>
      <p:sp>
        <p:nvSpPr>
          <p:cNvPr name="TextBox 7" id="7"/>
          <p:cNvSpPr txBox="true"/>
          <p:nvPr/>
        </p:nvSpPr>
        <p:spPr>
          <a:xfrm rot="0">
            <a:off x="4559819" y="1357867"/>
            <a:ext cx="9168362" cy="1695867"/>
          </a:xfrm>
          <a:prstGeom prst="rect">
            <a:avLst/>
          </a:prstGeom>
        </p:spPr>
        <p:txBody>
          <a:bodyPr anchor="t" rtlCol="false" tIns="0" lIns="0" bIns="0" rIns="0">
            <a:spAutoFit/>
          </a:bodyPr>
          <a:lstStyle/>
          <a:p>
            <a:pPr algn="ctr">
              <a:lnSpc>
                <a:spcPts val="13774"/>
              </a:lnSpc>
            </a:pPr>
            <a:r>
              <a:rPr lang="en-US" sz="9981" spc="79">
                <a:solidFill>
                  <a:srgbClr val="FFFFFF"/>
                </a:solidFill>
                <a:latin typeface="Archivo Black"/>
              </a:rPr>
              <a:t>CONTENT</a:t>
            </a:r>
          </a:p>
        </p:txBody>
      </p:sp>
      <p:sp>
        <p:nvSpPr>
          <p:cNvPr name="TextBox 8" id="8"/>
          <p:cNvSpPr txBox="true"/>
          <p:nvPr/>
        </p:nvSpPr>
        <p:spPr>
          <a:xfrm rot="0">
            <a:off x="4639713" y="5219405"/>
            <a:ext cx="1840320" cy="1048770"/>
          </a:xfrm>
          <a:prstGeom prst="rect">
            <a:avLst/>
          </a:prstGeom>
        </p:spPr>
        <p:txBody>
          <a:bodyPr anchor="t" rtlCol="false" tIns="0" lIns="0" bIns="0" rIns="0">
            <a:spAutoFit/>
          </a:bodyPr>
          <a:lstStyle/>
          <a:p>
            <a:pPr algn="ctr" marL="0" indent="0" lvl="0">
              <a:lnSpc>
                <a:spcPts val="8627"/>
              </a:lnSpc>
              <a:spcBef>
                <a:spcPct val="0"/>
              </a:spcBef>
            </a:pPr>
            <a:r>
              <a:rPr lang="en-US" sz="6251" spc="331" strike="noStrike" u="none">
                <a:solidFill>
                  <a:srgbClr val="231F20"/>
                </a:solidFill>
                <a:latin typeface="Montserrat Classic Bold"/>
              </a:rPr>
              <a:t>01</a:t>
            </a:r>
          </a:p>
        </p:txBody>
      </p:sp>
      <p:sp>
        <p:nvSpPr>
          <p:cNvPr name="TextBox 9" id="9"/>
          <p:cNvSpPr txBox="true"/>
          <p:nvPr/>
        </p:nvSpPr>
        <p:spPr>
          <a:xfrm rot="0">
            <a:off x="4188162" y="6249126"/>
            <a:ext cx="2743420" cy="428073"/>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rPr>
              <a:t>Abstract</a:t>
            </a:r>
          </a:p>
        </p:txBody>
      </p:sp>
      <p:sp>
        <p:nvSpPr>
          <p:cNvPr name="TextBox 10" id="10"/>
          <p:cNvSpPr txBox="true"/>
          <p:nvPr/>
        </p:nvSpPr>
        <p:spPr>
          <a:xfrm rot="0">
            <a:off x="10523364" y="4928107"/>
            <a:ext cx="1840320" cy="1048770"/>
          </a:xfrm>
          <a:prstGeom prst="rect">
            <a:avLst/>
          </a:prstGeom>
        </p:spPr>
        <p:txBody>
          <a:bodyPr anchor="t" rtlCol="false" tIns="0" lIns="0" bIns="0" rIns="0">
            <a:spAutoFit/>
          </a:bodyPr>
          <a:lstStyle/>
          <a:p>
            <a:pPr algn="ctr" marL="0" indent="0" lvl="0">
              <a:lnSpc>
                <a:spcPts val="8627"/>
              </a:lnSpc>
              <a:spcBef>
                <a:spcPct val="0"/>
              </a:spcBef>
            </a:pPr>
            <a:r>
              <a:rPr lang="en-US" sz="6251" spc="331">
                <a:solidFill>
                  <a:srgbClr val="231F20"/>
                </a:solidFill>
                <a:latin typeface="Montserrat Classic Bold"/>
              </a:rPr>
              <a:t>02</a:t>
            </a:r>
          </a:p>
        </p:txBody>
      </p:sp>
      <p:sp>
        <p:nvSpPr>
          <p:cNvPr name="TextBox 11" id="11"/>
          <p:cNvSpPr txBox="true"/>
          <p:nvPr/>
        </p:nvSpPr>
        <p:spPr>
          <a:xfrm rot="0">
            <a:off x="10071814" y="5957827"/>
            <a:ext cx="2743420" cy="866223"/>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rPr>
              <a:t>Data &amp; Method</a:t>
            </a:r>
          </a:p>
        </p:txBody>
      </p:sp>
      <p:sp>
        <p:nvSpPr>
          <p:cNvPr name="TextBox 12" id="12"/>
          <p:cNvSpPr txBox="true"/>
          <p:nvPr/>
        </p:nvSpPr>
        <p:spPr>
          <a:xfrm rot="0">
            <a:off x="4591332" y="7422877"/>
            <a:ext cx="1840320" cy="1048770"/>
          </a:xfrm>
          <a:prstGeom prst="rect">
            <a:avLst/>
          </a:prstGeom>
        </p:spPr>
        <p:txBody>
          <a:bodyPr anchor="t" rtlCol="false" tIns="0" lIns="0" bIns="0" rIns="0">
            <a:spAutoFit/>
          </a:bodyPr>
          <a:lstStyle/>
          <a:p>
            <a:pPr algn="ctr" marL="0" indent="0" lvl="0">
              <a:lnSpc>
                <a:spcPts val="8627"/>
              </a:lnSpc>
              <a:spcBef>
                <a:spcPct val="0"/>
              </a:spcBef>
            </a:pPr>
            <a:r>
              <a:rPr lang="en-US" sz="6251" spc="331">
                <a:solidFill>
                  <a:srgbClr val="231F20"/>
                </a:solidFill>
                <a:latin typeface="Montserrat Classic Bold"/>
              </a:rPr>
              <a:t>03</a:t>
            </a:r>
          </a:p>
        </p:txBody>
      </p:sp>
      <p:sp>
        <p:nvSpPr>
          <p:cNvPr name="TextBox 13" id="13"/>
          <p:cNvSpPr txBox="true"/>
          <p:nvPr/>
        </p:nvSpPr>
        <p:spPr>
          <a:xfrm rot="0">
            <a:off x="3453102" y="8452597"/>
            <a:ext cx="4213540" cy="866223"/>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rPr>
              <a:t>Visual Analysis of a US Supermarket Data</a:t>
            </a:r>
          </a:p>
        </p:txBody>
      </p:sp>
      <p:sp>
        <p:nvSpPr>
          <p:cNvPr name="TextBox 14" id="14"/>
          <p:cNvSpPr txBox="true"/>
          <p:nvPr/>
        </p:nvSpPr>
        <p:spPr>
          <a:xfrm rot="0">
            <a:off x="10523364" y="7800507"/>
            <a:ext cx="1840320" cy="1048770"/>
          </a:xfrm>
          <a:prstGeom prst="rect">
            <a:avLst/>
          </a:prstGeom>
        </p:spPr>
        <p:txBody>
          <a:bodyPr anchor="t" rtlCol="false" tIns="0" lIns="0" bIns="0" rIns="0">
            <a:spAutoFit/>
          </a:bodyPr>
          <a:lstStyle/>
          <a:p>
            <a:pPr algn="ctr" marL="0" indent="0" lvl="0">
              <a:lnSpc>
                <a:spcPts val="8627"/>
              </a:lnSpc>
              <a:spcBef>
                <a:spcPct val="0"/>
              </a:spcBef>
            </a:pPr>
            <a:r>
              <a:rPr lang="en-US" sz="6251" spc="331">
                <a:solidFill>
                  <a:srgbClr val="231F20"/>
                </a:solidFill>
                <a:latin typeface="Montserrat Classic Bold"/>
              </a:rPr>
              <a:t>04</a:t>
            </a:r>
          </a:p>
        </p:txBody>
      </p:sp>
      <p:sp>
        <p:nvSpPr>
          <p:cNvPr name="TextBox 15" id="15"/>
          <p:cNvSpPr txBox="true"/>
          <p:nvPr/>
        </p:nvSpPr>
        <p:spPr>
          <a:xfrm rot="0">
            <a:off x="10071814" y="8830227"/>
            <a:ext cx="2743420" cy="428073"/>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rPr>
              <a:t>Conclusion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925483">
            <a:off x="5978889" y="4633519"/>
            <a:ext cx="15026802" cy="1591351"/>
          </a:xfrm>
          <a:custGeom>
            <a:avLst/>
            <a:gdLst/>
            <a:ahLst/>
            <a:cxnLst/>
            <a:rect r="r" b="b" t="t" l="l"/>
            <a:pathLst>
              <a:path h="1591351" w="15026802">
                <a:moveTo>
                  <a:pt x="0" y="0"/>
                </a:moveTo>
                <a:lnTo>
                  <a:pt x="15026802" y="0"/>
                </a:lnTo>
                <a:lnTo>
                  <a:pt x="15026802" y="1591350"/>
                </a:lnTo>
                <a:lnTo>
                  <a:pt x="0" y="1591350"/>
                </a:lnTo>
                <a:lnTo>
                  <a:pt x="0" y="0"/>
                </a:lnTo>
                <a:close/>
              </a:path>
            </a:pathLst>
          </a:custGeom>
          <a:blipFill>
            <a:blip r:embed="rId3"/>
            <a:stretch>
              <a:fillRect l="0" t="-86495" r="0" b="0"/>
            </a:stretch>
          </a:blipFill>
        </p:spPr>
      </p:sp>
      <p:grpSp>
        <p:nvGrpSpPr>
          <p:cNvPr name="Group 4" id="4"/>
          <p:cNvGrpSpPr>
            <a:grpSpLocks noChangeAspect="true"/>
          </p:cNvGrpSpPr>
          <p:nvPr/>
        </p:nvGrpSpPr>
        <p:grpSpPr>
          <a:xfrm rot="0">
            <a:off x="9046979" y="0"/>
            <a:ext cx="9241021" cy="10396149"/>
            <a:chOff x="0" y="0"/>
            <a:chExt cx="5370413" cy="6041715"/>
          </a:xfrm>
        </p:grpSpPr>
        <p:sp>
          <p:nvSpPr>
            <p:cNvPr name="Freeform 5" id="5"/>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000000"/>
            </a:solidFill>
          </p:spPr>
        </p:sp>
        <p:sp>
          <p:nvSpPr>
            <p:cNvPr name="Freeform 6" id="6"/>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blipFill>
              <a:blip r:embed="rId4"/>
              <a:stretch>
                <a:fillRect l="-34427" t="0" r="-34427" b="0"/>
              </a:stretch>
            </a:blipFill>
          </p:spPr>
        </p:sp>
      </p:grpSp>
      <p:grpSp>
        <p:nvGrpSpPr>
          <p:cNvPr name="Group 7" id="7"/>
          <p:cNvGrpSpPr/>
          <p:nvPr/>
        </p:nvGrpSpPr>
        <p:grpSpPr>
          <a:xfrm rot="0">
            <a:off x="1028700" y="3600450"/>
            <a:ext cx="1828744" cy="182874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1460246" y="3999857"/>
            <a:ext cx="1043208" cy="1029931"/>
          </a:xfrm>
          <a:custGeom>
            <a:avLst/>
            <a:gdLst/>
            <a:ahLst/>
            <a:cxnLst/>
            <a:rect r="r" b="b" t="t" l="l"/>
            <a:pathLst>
              <a:path h="1029931" w="1043208">
                <a:moveTo>
                  <a:pt x="0" y="0"/>
                </a:moveTo>
                <a:lnTo>
                  <a:pt x="1043208" y="0"/>
                </a:lnTo>
                <a:lnTo>
                  <a:pt x="1043208" y="1029930"/>
                </a:lnTo>
                <a:lnTo>
                  <a:pt x="0" y="10299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3950263" y="803081"/>
            <a:ext cx="15859325" cy="2258023"/>
            <a:chOff x="0" y="0"/>
            <a:chExt cx="1537211" cy="218865"/>
          </a:xfrm>
        </p:grpSpPr>
        <p:sp>
          <p:nvSpPr>
            <p:cNvPr name="Freeform 12" id="12"/>
            <p:cNvSpPr/>
            <p:nvPr/>
          </p:nvSpPr>
          <p:spPr>
            <a:xfrm flipH="false" flipV="false" rot="0">
              <a:off x="0" y="0"/>
              <a:ext cx="1537211" cy="218865"/>
            </a:xfrm>
            <a:custGeom>
              <a:avLst/>
              <a:gdLst/>
              <a:ahLst/>
              <a:cxnLst/>
              <a:rect r="r" b="b" t="t" l="l"/>
              <a:pathLst>
                <a:path h="218865" w="1537211">
                  <a:moveTo>
                    <a:pt x="1334011" y="0"/>
                  </a:moveTo>
                  <a:lnTo>
                    <a:pt x="0" y="0"/>
                  </a:lnTo>
                  <a:lnTo>
                    <a:pt x="203200" y="218865"/>
                  </a:lnTo>
                  <a:lnTo>
                    <a:pt x="1537211" y="218865"/>
                  </a:lnTo>
                  <a:lnTo>
                    <a:pt x="1334011" y="0"/>
                  </a:lnTo>
                  <a:close/>
                </a:path>
              </a:pathLst>
            </a:custGeom>
            <a:solidFill>
              <a:srgbClr val="010101"/>
            </a:solidFill>
            <a:ln cap="sq">
              <a:noFill/>
              <a:prstDash val="solid"/>
              <a:miter/>
            </a:ln>
          </p:spPr>
        </p:sp>
        <p:sp>
          <p:nvSpPr>
            <p:cNvPr name="TextBox 13" id="13"/>
            <p:cNvSpPr txBox="true"/>
            <p:nvPr/>
          </p:nvSpPr>
          <p:spPr>
            <a:xfrm>
              <a:off x="101600" y="-19050"/>
              <a:ext cx="609600" cy="6286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4" id="14"/>
          <p:cNvSpPr txBox="true"/>
          <p:nvPr/>
        </p:nvSpPr>
        <p:spPr>
          <a:xfrm rot="0">
            <a:off x="3094928" y="3721180"/>
            <a:ext cx="7132181" cy="5859923"/>
          </a:xfrm>
          <a:prstGeom prst="rect">
            <a:avLst/>
          </a:prstGeom>
        </p:spPr>
        <p:txBody>
          <a:bodyPr anchor="t" rtlCol="false" tIns="0" lIns="0" bIns="0" rIns="0">
            <a:spAutoFit/>
          </a:bodyPr>
          <a:lstStyle/>
          <a:p>
            <a:pPr algn="just" marL="0" indent="0" lvl="0">
              <a:lnSpc>
                <a:spcPts val="3326"/>
              </a:lnSpc>
              <a:spcBef>
                <a:spcPct val="0"/>
              </a:spcBef>
            </a:pPr>
            <a:r>
              <a:rPr lang="en-US" sz="2410" spc="236">
                <a:solidFill>
                  <a:srgbClr val="231F20"/>
                </a:solidFill>
                <a:latin typeface="Montserrat Light"/>
              </a:rPr>
              <a:t>Di latar belakang data yang besar dan kompleks saat ini, data perlu diinterpretasikan dan diekspresikan dengan benar agar informasi dapat disampaikan lebih jelas. Dalam makalah ini, alat visualisasi yang kuat, Tableau, digunakan untuk melakukan analisis visual data penjualan online sebuah supermarket Amerika, hasilnya dapat membantu pemahaman situasi penjualan. Hal ini dapat lebih baik membantu pengambilan keputusan dan memberikan dukungan keputusan bagi manajer supermarket tersebut.</a:t>
            </a:r>
          </a:p>
        </p:txBody>
      </p:sp>
      <p:sp>
        <p:nvSpPr>
          <p:cNvPr name="TextBox 15" id="15"/>
          <p:cNvSpPr txBox="true"/>
          <p:nvPr/>
        </p:nvSpPr>
        <p:spPr>
          <a:xfrm rot="0">
            <a:off x="2122031" y="1304859"/>
            <a:ext cx="7416941" cy="1132046"/>
          </a:xfrm>
          <a:prstGeom prst="rect">
            <a:avLst/>
          </a:prstGeom>
        </p:spPr>
        <p:txBody>
          <a:bodyPr anchor="t" rtlCol="false" tIns="0" lIns="0" bIns="0" rIns="0">
            <a:spAutoFit/>
          </a:bodyPr>
          <a:lstStyle/>
          <a:p>
            <a:pPr algn="ctr" marL="0" indent="0" lvl="0">
              <a:lnSpc>
                <a:spcPts val="9286"/>
              </a:lnSpc>
              <a:spcBef>
                <a:spcPct val="0"/>
              </a:spcBef>
            </a:pPr>
            <a:r>
              <a:rPr lang="en-US" sz="6729" spc="53">
                <a:solidFill>
                  <a:srgbClr val="FFFFFF"/>
                </a:solidFill>
                <a:latin typeface="Archivo Black"/>
              </a:rPr>
              <a:t>ABSTRACT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013836" y="102870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609600" cy="6286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6" id="6"/>
          <p:cNvSpPr txBox="true"/>
          <p:nvPr/>
        </p:nvSpPr>
        <p:spPr>
          <a:xfrm rot="0">
            <a:off x="507285" y="3719475"/>
            <a:ext cx="10464857" cy="5859923"/>
          </a:xfrm>
          <a:prstGeom prst="rect">
            <a:avLst/>
          </a:prstGeom>
        </p:spPr>
        <p:txBody>
          <a:bodyPr anchor="t" rtlCol="false" tIns="0" lIns="0" bIns="0" rIns="0">
            <a:spAutoFit/>
          </a:bodyPr>
          <a:lstStyle/>
          <a:p>
            <a:pPr algn="just" marL="0" indent="0" lvl="0">
              <a:lnSpc>
                <a:spcPts val="3326"/>
              </a:lnSpc>
              <a:spcBef>
                <a:spcPct val="0"/>
              </a:spcBef>
            </a:pPr>
            <a:r>
              <a:rPr lang="en-US" sz="2410" spc="236">
                <a:solidFill>
                  <a:srgbClr val="231F20"/>
                </a:solidFill>
                <a:latin typeface="Montserrat Light"/>
              </a:rPr>
              <a:t>Kumpulan data yang digunakan berasal dari Kaggle, dan itu adalah tentang online  orders of a US superstore from 2014-2018. Kemudian parameter utama yang akan digunakan adalah 'Order Date' merujuk kepada tanggal di mana seorang pelanggan melakukan pesanannya. Parameter 'State' dan 'City' mewakili negara bagian dan kota di Amerika Serikat, masing-masing. 'Category' adalah kategori ke mana setiap produk termasuk, sedangkan 'Sub-Category' adalah sub-kategori dari setiap kategori. Selain itu, ada tiga variabel dasar tentang penjualan. 'Sales' merujuk kepada Harga Jual setiap produk, 'Quantity' merujuk kepada jumlah kuantitas yang tersedia untuk produk tertentu, dan 'Profit' adalah keuntungan yang diperoleh dari setiap produk.</a:t>
            </a:r>
          </a:p>
        </p:txBody>
      </p:sp>
      <p:grpSp>
        <p:nvGrpSpPr>
          <p:cNvPr name="Group 7" id="7"/>
          <p:cNvGrpSpPr/>
          <p:nvPr/>
        </p:nvGrpSpPr>
        <p:grpSpPr>
          <a:xfrm rot="0">
            <a:off x="13944709" y="3767100"/>
            <a:ext cx="3314591" cy="3314591"/>
            <a:chOff x="0" y="0"/>
            <a:chExt cx="4872604" cy="4872604"/>
          </a:xfrm>
        </p:grpSpPr>
        <p:sp>
          <p:nvSpPr>
            <p:cNvPr name="Freeform 8" id="8"/>
            <p:cNvSpPr/>
            <p:nvPr/>
          </p:nvSpPr>
          <p:spPr>
            <a:xfrm flipH="false" flipV="false" rot="0">
              <a:off x="0" y="0"/>
              <a:ext cx="4872609" cy="4872609"/>
            </a:xfrm>
            <a:custGeom>
              <a:avLst/>
              <a:gdLst/>
              <a:ahLst/>
              <a:cxnLst/>
              <a:rect r="r" b="b" t="t" l="l"/>
              <a:pathLst>
                <a:path h="4872609" w="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000000">
                <a:alpha val="16863"/>
              </a:srgbClr>
            </a:solidFill>
          </p:spPr>
        </p:sp>
      </p:grpSp>
      <p:grpSp>
        <p:nvGrpSpPr>
          <p:cNvPr name="Group 9" id="9"/>
          <p:cNvGrpSpPr/>
          <p:nvPr/>
        </p:nvGrpSpPr>
        <p:grpSpPr>
          <a:xfrm rot="0">
            <a:off x="11352315" y="3790517"/>
            <a:ext cx="3314591" cy="3326378"/>
            <a:chOff x="0" y="0"/>
            <a:chExt cx="4872604" cy="4889931"/>
          </a:xfrm>
        </p:grpSpPr>
        <p:sp>
          <p:nvSpPr>
            <p:cNvPr name="Freeform 10" id="10"/>
            <p:cNvSpPr/>
            <p:nvPr/>
          </p:nvSpPr>
          <p:spPr>
            <a:xfrm flipH="false" flipV="false" rot="0">
              <a:off x="0" y="0"/>
              <a:ext cx="4872609" cy="4889881"/>
            </a:xfrm>
            <a:custGeom>
              <a:avLst/>
              <a:gdLst/>
              <a:ahLst/>
              <a:cxnLst/>
              <a:rect r="r" b="b" t="t" l="l"/>
              <a:pathLst>
                <a:path h="4889881" w="4872609">
                  <a:moveTo>
                    <a:pt x="3811016" y="2453640"/>
                  </a:move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lnTo>
                    <a:pt x="3811016" y="2453640"/>
                  </a:lnTo>
                  <a:close/>
                </a:path>
              </a:pathLst>
            </a:custGeom>
            <a:solidFill>
              <a:srgbClr val="000000">
                <a:alpha val="16863"/>
              </a:srgbClr>
            </a:solidFill>
          </p:spPr>
        </p:sp>
      </p:grpSp>
      <p:grpSp>
        <p:nvGrpSpPr>
          <p:cNvPr name="Group 11" id="11"/>
          <p:cNvGrpSpPr/>
          <p:nvPr/>
        </p:nvGrpSpPr>
        <p:grpSpPr>
          <a:xfrm rot="0">
            <a:off x="13919815" y="6360858"/>
            <a:ext cx="3314591" cy="3315573"/>
            <a:chOff x="0" y="0"/>
            <a:chExt cx="4872604" cy="4874047"/>
          </a:xfrm>
        </p:grpSpPr>
        <p:sp>
          <p:nvSpPr>
            <p:cNvPr name="Freeform 12" id="12"/>
            <p:cNvSpPr/>
            <p:nvPr/>
          </p:nvSpPr>
          <p:spPr>
            <a:xfrm flipH="false" flipV="false" rot="0">
              <a:off x="0" y="0"/>
              <a:ext cx="4872482" cy="4874006"/>
            </a:xfrm>
            <a:custGeom>
              <a:avLst/>
              <a:gdLst/>
              <a:ahLst/>
              <a:cxnLst/>
              <a:rect r="r" b="b" t="t" l="l"/>
              <a:pathLst>
                <a:path h="4874006" w="4872482">
                  <a:moveTo>
                    <a:pt x="3811016" y="2437003"/>
                  </a:move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lnTo>
                    <a:pt x="3811016" y="2437003"/>
                  </a:lnTo>
                  <a:close/>
                </a:path>
              </a:pathLst>
            </a:custGeom>
            <a:solidFill>
              <a:srgbClr val="000000">
                <a:alpha val="16863"/>
              </a:srgbClr>
            </a:solidFill>
          </p:spPr>
        </p:sp>
      </p:grpSp>
      <p:grpSp>
        <p:nvGrpSpPr>
          <p:cNvPr name="Group 13" id="13"/>
          <p:cNvGrpSpPr/>
          <p:nvPr/>
        </p:nvGrpSpPr>
        <p:grpSpPr>
          <a:xfrm rot="0">
            <a:off x="12249404" y="4641074"/>
            <a:ext cx="1520413" cy="152041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555555">
                    <a:alpha val="100000"/>
                  </a:srgbClr>
                </a:gs>
              </a:gsLst>
              <a:lin ang="0"/>
            </a:gradFill>
          </p:spPr>
        </p:sp>
        <p:sp>
          <p:nvSpPr>
            <p:cNvPr name="TextBox 15" id="1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16" id="16"/>
          <p:cNvGrpSpPr/>
          <p:nvPr/>
        </p:nvGrpSpPr>
        <p:grpSpPr>
          <a:xfrm rot="0">
            <a:off x="14840767" y="7268075"/>
            <a:ext cx="1522475" cy="152247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555555">
                    <a:alpha val="100000"/>
                  </a:srgbClr>
                </a:gs>
              </a:gsLst>
              <a:lin ang="0"/>
            </a:gradFill>
          </p:spPr>
        </p:sp>
        <p:sp>
          <p:nvSpPr>
            <p:cNvPr name="TextBox 18" id="1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19" id="19"/>
          <p:cNvGrpSpPr/>
          <p:nvPr/>
        </p:nvGrpSpPr>
        <p:grpSpPr>
          <a:xfrm rot="0">
            <a:off x="14818683" y="4641074"/>
            <a:ext cx="1566642" cy="1566642"/>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555555">
                    <a:alpha val="100000"/>
                  </a:srgbClr>
                </a:gs>
              </a:gsLst>
              <a:lin ang="0"/>
            </a:gradFill>
          </p:spPr>
        </p:sp>
        <p:sp>
          <p:nvSpPr>
            <p:cNvPr name="TextBox 21" id="2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22" id="22"/>
          <p:cNvSpPr/>
          <p:nvPr/>
        </p:nvSpPr>
        <p:spPr>
          <a:xfrm flipH="false" flipV="false" rot="0">
            <a:off x="12506484" y="4921023"/>
            <a:ext cx="1006253" cy="960515"/>
          </a:xfrm>
          <a:custGeom>
            <a:avLst/>
            <a:gdLst/>
            <a:ahLst/>
            <a:cxnLst/>
            <a:rect r="r" b="b" t="t" l="l"/>
            <a:pathLst>
              <a:path h="960515" w="1006253">
                <a:moveTo>
                  <a:pt x="0" y="0"/>
                </a:moveTo>
                <a:lnTo>
                  <a:pt x="1006253" y="0"/>
                </a:lnTo>
                <a:lnTo>
                  <a:pt x="1006253" y="960514"/>
                </a:lnTo>
                <a:lnTo>
                  <a:pt x="0" y="9605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3" id="23"/>
          <p:cNvSpPr/>
          <p:nvPr/>
        </p:nvSpPr>
        <p:spPr>
          <a:xfrm flipH="false" flipV="false" rot="0">
            <a:off x="15150549" y="4929535"/>
            <a:ext cx="902910" cy="916237"/>
          </a:xfrm>
          <a:custGeom>
            <a:avLst/>
            <a:gdLst/>
            <a:ahLst/>
            <a:cxnLst/>
            <a:rect r="r" b="b" t="t" l="l"/>
            <a:pathLst>
              <a:path h="916237" w="902910">
                <a:moveTo>
                  <a:pt x="0" y="0"/>
                </a:moveTo>
                <a:lnTo>
                  <a:pt x="902911" y="0"/>
                </a:lnTo>
                <a:lnTo>
                  <a:pt x="902911" y="916237"/>
                </a:lnTo>
                <a:lnTo>
                  <a:pt x="0" y="9162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4" id="24"/>
          <p:cNvSpPr txBox="true"/>
          <p:nvPr/>
        </p:nvSpPr>
        <p:spPr>
          <a:xfrm rot="0">
            <a:off x="1663813" y="1725604"/>
            <a:ext cx="9308329" cy="812989"/>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rPr>
              <a:t>DATA AND METHOD</a:t>
            </a:r>
          </a:p>
        </p:txBody>
      </p:sp>
      <p:grpSp>
        <p:nvGrpSpPr>
          <p:cNvPr name="Group 25" id="25"/>
          <p:cNvGrpSpPr/>
          <p:nvPr/>
        </p:nvGrpSpPr>
        <p:grpSpPr>
          <a:xfrm rot="0">
            <a:off x="916860" y="3148979"/>
            <a:ext cx="5689104" cy="275488"/>
            <a:chOff x="0" y="0"/>
            <a:chExt cx="4519796" cy="218865"/>
          </a:xfrm>
        </p:grpSpPr>
        <p:sp>
          <p:nvSpPr>
            <p:cNvPr name="Freeform 26" id="26"/>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27" id="27"/>
            <p:cNvSpPr txBox="true"/>
            <p:nvPr/>
          </p:nvSpPr>
          <p:spPr>
            <a:xfrm>
              <a:off x="101600" y="-19050"/>
              <a:ext cx="609600" cy="6286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28" id="28"/>
          <p:cNvGrpSpPr/>
          <p:nvPr/>
        </p:nvGrpSpPr>
        <p:grpSpPr>
          <a:xfrm rot="0">
            <a:off x="12085550" y="-131220"/>
            <a:ext cx="9534019" cy="1112295"/>
            <a:chOff x="0" y="0"/>
            <a:chExt cx="1876002" cy="218865"/>
          </a:xfrm>
        </p:grpSpPr>
        <p:sp>
          <p:nvSpPr>
            <p:cNvPr name="Freeform 29" id="29"/>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30" id="30"/>
            <p:cNvSpPr txBox="true"/>
            <p:nvPr/>
          </p:nvSpPr>
          <p:spPr>
            <a:xfrm>
              <a:off x="101600" y="-19050"/>
              <a:ext cx="609600" cy="6286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31" id="31"/>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Freeform 32" id="32"/>
          <p:cNvSpPr/>
          <p:nvPr/>
        </p:nvSpPr>
        <p:spPr>
          <a:xfrm flipH="false" flipV="false" rot="0">
            <a:off x="15150549" y="7556365"/>
            <a:ext cx="902910" cy="902910"/>
          </a:xfrm>
          <a:custGeom>
            <a:avLst/>
            <a:gdLst/>
            <a:ahLst/>
            <a:cxnLst/>
            <a:rect r="r" b="b" t="t" l="l"/>
            <a:pathLst>
              <a:path h="902910" w="902910">
                <a:moveTo>
                  <a:pt x="0" y="0"/>
                </a:moveTo>
                <a:lnTo>
                  <a:pt x="902911" y="0"/>
                </a:lnTo>
                <a:lnTo>
                  <a:pt x="902911" y="902910"/>
                </a:lnTo>
                <a:lnTo>
                  <a:pt x="0" y="9029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413303" y="3699913"/>
            <a:ext cx="2578727" cy="1432874"/>
            <a:chOff x="0" y="0"/>
            <a:chExt cx="4159440" cy="2311200"/>
          </a:xfrm>
        </p:grpSpPr>
        <p:sp>
          <p:nvSpPr>
            <p:cNvPr name="Freeform 4" id="4"/>
            <p:cNvSpPr/>
            <p:nvPr/>
          </p:nvSpPr>
          <p:spPr>
            <a:xfrm flipH="false" flipV="false" rot="0">
              <a:off x="0" y="0"/>
              <a:ext cx="4159377" cy="2311146"/>
            </a:xfrm>
            <a:custGeom>
              <a:avLst/>
              <a:gdLst/>
              <a:ahLst/>
              <a:cxnLst/>
              <a:rect r="r" b="b" t="t" l="l"/>
              <a:pathLst>
                <a:path h="2311146" w="4159377">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true">
              <a:gsLst>
                <a:gs pos="0">
                  <a:srgbClr val="000000">
                    <a:alpha val="100000"/>
                  </a:srgbClr>
                </a:gs>
                <a:gs pos="100000">
                  <a:srgbClr val="555555">
                    <a:alpha val="100000"/>
                  </a:srgbClr>
                </a:gs>
              </a:gsLst>
              <a:lin ang="0"/>
            </a:gradFill>
          </p:spPr>
        </p:sp>
      </p:grpSp>
      <p:grpSp>
        <p:nvGrpSpPr>
          <p:cNvPr name="Group 5" id="5"/>
          <p:cNvGrpSpPr/>
          <p:nvPr/>
        </p:nvGrpSpPr>
        <p:grpSpPr>
          <a:xfrm rot="0">
            <a:off x="1514184" y="4098975"/>
            <a:ext cx="2087711" cy="2089050"/>
            <a:chOff x="0" y="0"/>
            <a:chExt cx="3367440" cy="3369600"/>
          </a:xfrm>
        </p:grpSpPr>
        <p:sp>
          <p:nvSpPr>
            <p:cNvPr name="Freeform 6" id="6"/>
            <p:cNvSpPr/>
            <p:nvPr/>
          </p:nvSpPr>
          <p:spPr>
            <a:xfrm flipH="false" flipV="false" rot="0">
              <a:off x="0" y="0"/>
              <a:ext cx="3367405" cy="3369564"/>
            </a:xfrm>
            <a:custGeom>
              <a:avLst/>
              <a:gdLst/>
              <a:ahLst/>
              <a:cxnLst/>
              <a:rect r="r" b="b" t="t" l="l"/>
              <a:pathLst>
                <a:path h="3369564" w="3367405">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7" id="7"/>
          <p:cNvGrpSpPr/>
          <p:nvPr/>
        </p:nvGrpSpPr>
        <p:grpSpPr>
          <a:xfrm rot="0">
            <a:off x="3988013" y="4097636"/>
            <a:ext cx="2088157" cy="2086818"/>
            <a:chOff x="0" y="0"/>
            <a:chExt cx="3368160" cy="3366000"/>
          </a:xfrm>
        </p:grpSpPr>
        <p:sp>
          <p:nvSpPr>
            <p:cNvPr name="Freeform 8" id="8"/>
            <p:cNvSpPr/>
            <p:nvPr/>
          </p:nvSpPr>
          <p:spPr>
            <a:xfrm flipH="false" flipV="false" rot="0">
              <a:off x="0" y="0"/>
              <a:ext cx="3368040" cy="3366008"/>
            </a:xfrm>
            <a:custGeom>
              <a:avLst/>
              <a:gdLst/>
              <a:ahLst/>
              <a:cxnLst/>
              <a:rect r="r" b="b" t="t" l="l"/>
              <a:pathLst>
                <a:path h="3366008" w="3368040">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true">
              <a:gsLst>
                <a:gs pos="0">
                  <a:srgbClr val="000000">
                    <a:alpha val="100000"/>
                  </a:srgbClr>
                </a:gs>
                <a:gs pos="100000">
                  <a:srgbClr val="555555">
                    <a:alpha val="100000"/>
                  </a:srgbClr>
                </a:gs>
              </a:gsLst>
              <a:lin ang="0"/>
            </a:gradFill>
          </p:spPr>
        </p:sp>
      </p:grpSp>
      <p:grpSp>
        <p:nvGrpSpPr>
          <p:cNvPr name="Group 9" id="9"/>
          <p:cNvGrpSpPr/>
          <p:nvPr/>
        </p:nvGrpSpPr>
        <p:grpSpPr>
          <a:xfrm rot="0">
            <a:off x="3873740" y="5103326"/>
            <a:ext cx="2582745" cy="1431089"/>
            <a:chOff x="0" y="0"/>
            <a:chExt cx="4165920" cy="2308320"/>
          </a:xfrm>
        </p:grpSpPr>
        <p:sp>
          <p:nvSpPr>
            <p:cNvPr name="Freeform 10" id="10"/>
            <p:cNvSpPr/>
            <p:nvPr/>
          </p:nvSpPr>
          <p:spPr>
            <a:xfrm flipH="false" flipV="false" rot="0">
              <a:off x="0" y="0"/>
              <a:ext cx="4165981" cy="2308352"/>
            </a:xfrm>
            <a:custGeom>
              <a:avLst/>
              <a:gdLst/>
              <a:ahLst/>
              <a:cxnLst/>
              <a:rect r="r" b="b" t="t" l="l"/>
              <a:pathLst>
                <a:path h="2308352" w="4165981">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gradFill rotWithShape="true">
              <a:gsLst>
                <a:gs pos="0">
                  <a:srgbClr val="000000">
                    <a:alpha val="100000"/>
                  </a:srgbClr>
                </a:gs>
                <a:gs pos="100000">
                  <a:srgbClr val="555555">
                    <a:alpha val="100000"/>
                  </a:srgbClr>
                </a:gs>
              </a:gsLst>
              <a:lin ang="0"/>
            </a:gradFill>
          </p:spPr>
        </p:sp>
      </p:grpSp>
      <p:grpSp>
        <p:nvGrpSpPr>
          <p:cNvPr name="Group 11" id="11"/>
          <p:cNvGrpSpPr/>
          <p:nvPr/>
        </p:nvGrpSpPr>
        <p:grpSpPr>
          <a:xfrm rot="0">
            <a:off x="6713659" y="3726249"/>
            <a:ext cx="2578727" cy="1432874"/>
            <a:chOff x="0" y="0"/>
            <a:chExt cx="4159440" cy="2311200"/>
          </a:xfrm>
        </p:grpSpPr>
        <p:sp>
          <p:nvSpPr>
            <p:cNvPr name="Freeform 12" id="12"/>
            <p:cNvSpPr/>
            <p:nvPr/>
          </p:nvSpPr>
          <p:spPr>
            <a:xfrm flipH="false" flipV="false" rot="0">
              <a:off x="0" y="0"/>
              <a:ext cx="4159377" cy="2311146"/>
            </a:xfrm>
            <a:custGeom>
              <a:avLst/>
              <a:gdLst/>
              <a:ahLst/>
              <a:cxnLst/>
              <a:rect r="r" b="b" t="t" l="l"/>
              <a:pathLst>
                <a:path h="2311146" w="4159377">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true">
              <a:gsLst>
                <a:gs pos="0">
                  <a:srgbClr val="000000">
                    <a:alpha val="100000"/>
                  </a:srgbClr>
                </a:gs>
                <a:gs pos="100000">
                  <a:srgbClr val="555555">
                    <a:alpha val="100000"/>
                  </a:srgbClr>
                </a:gs>
              </a:gsLst>
              <a:lin ang="0"/>
            </a:gradFill>
          </p:spPr>
        </p:sp>
      </p:grpSp>
      <p:grpSp>
        <p:nvGrpSpPr>
          <p:cNvPr name="Group 13" id="13"/>
          <p:cNvGrpSpPr/>
          <p:nvPr/>
        </p:nvGrpSpPr>
        <p:grpSpPr>
          <a:xfrm rot="0">
            <a:off x="6814541" y="4125311"/>
            <a:ext cx="2087711" cy="2089050"/>
            <a:chOff x="0" y="0"/>
            <a:chExt cx="3367440" cy="3369600"/>
          </a:xfrm>
        </p:grpSpPr>
        <p:sp>
          <p:nvSpPr>
            <p:cNvPr name="Freeform 14" id="14"/>
            <p:cNvSpPr/>
            <p:nvPr/>
          </p:nvSpPr>
          <p:spPr>
            <a:xfrm flipH="false" flipV="false" rot="0">
              <a:off x="0" y="0"/>
              <a:ext cx="3367405" cy="3369564"/>
            </a:xfrm>
            <a:custGeom>
              <a:avLst/>
              <a:gdLst/>
              <a:ahLst/>
              <a:cxnLst/>
              <a:rect r="r" b="b" t="t" l="l"/>
              <a:pathLst>
                <a:path h="3369564" w="3367405">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15" id="15"/>
          <p:cNvGrpSpPr/>
          <p:nvPr/>
        </p:nvGrpSpPr>
        <p:grpSpPr>
          <a:xfrm rot="0">
            <a:off x="9288369" y="4123972"/>
            <a:ext cx="2088157" cy="2086818"/>
            <a:chOff x="0" y="0"/>
            <a:chExt cx="3368160" cy="3366000"/>
          </a:xfrm>
        </p:grpSpPr>
        <p:sp>
          <p:nvSpPr>
            <p:cNvPr name="Freeform 16" id="16"/>
            <p:cNvSpPr/>
            <p:nvPr/>
          </p:nvSpPr>
          <p:spPr>
            <a:xfrm flipH="false" flipV="false" rot="0">
              <a:off x="0" y="0"/>
              <a:ext cx="3368040" cy="3366008"/>
            </a:xfrm>
            <a:custGeom>
              <a:avLst/>
              <a:gdLst/>
              <a:ahLst/>
              <a:cxnLst/>
              <a:rect r="r" b="b" t="t" l="l"/>
              <a:pathLst>
                <a:path h="3366008" w="3368040">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true">
              <a:gsLst>
                <a:gs pos="0">
                  <a:srgbClr val="000000">
                    <a:alpha val="100000"/>
                  </a:srgbClr>
                </a:gs>
                <a:gs pos="100000">
                  <a:srgbClr val="555555">
                    <a:alpha val="100000"/>
                  </a:srgbClr>
                </a:gs>
              </a:gsLst>
              <a:lin ang="0"/>
            </a:gradFill>
          </p:spPr>
        </p:sp>
      </p:grpSp>
      <p:grpSp>
        <p:nvGrpSpPr>
          <p:cNvPr name="Group 17" id="17"/>
          <p:cNvGrpSpPr/>
          <p:nvPr/>
        </p:nvGrpSpPr>
        <p:grpSpPr>
          <a:xfrm rot="0">
            <a:off x="9174096" y="5129662"/>
            <a:ext cx="2582745" cy="1431089"/>
            <a:chOff x="0" y="0"/>
            <a:chExt cx="4165920" cy="2308320"/>
          </a:xfrm>
        </p:grpSpPr>
        <p:sp>
          <p:nvSpPr>
            <p:cNvPr name="Freeform 18" id="18"/>
            <p:cNvSpPr/>
            <p:nvPr/>
          </p:nvSpPr>
          <p:spPr>
            <a:xfrm flipH="false" flipV="false" rot="0">
              <a:off x="0" y="0"/>
              <a:ext cx="4165981" cy="2308352"/>
            </a:xfrm>
            <a:custGeom>
              <a:avLst/>
              <a:gdLst/>
              <a:ahLst/>
              <a:cxnLst/>
              <a:rect r="r" b="b" t="t" l="l"/>
              <a:pathLst>
                <a:path h="2308352" w="4165981">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gradFill rotWithShape="true">
              <a:gsLst>
                <a:gs pos="0">
                  <a:srgbClr val="000000">
                    <a:alpha val="100000"/>
                  </a:srgbClr>
                </a:gs>
                <a:gs pos="100000">
                  <a:srgbClr val="555555">
                    <a:alpha val="100000"/>
                  </a:srgbClr>
                </a:gs>
              </a:gsLst>
              <a:lin ang="0"/>
            </a:gradFill>
          </p:spPr>
        </p:sp>
      </p:grpSp>
      <p:grpSp>
        <p:nvGrpSpPr>
          <p:cNvPr name="Group 19" id="19"/>
          <p:cNvGrpSpPr/>
          <p:nvPr/>
        </p:nvGrpSpPr>
        <p:grpSpPr>
          <a:xfrm rot="0">
            <a:off x="12014016" y="3722678"/>
            <a:ext cx="2578727" cy="1432874"/>
            <a:chOff x="0" y="0"/>
            <a:chExt cx="4159440" cy="2311200"/>
          </a:xfrm>
        </p:grpSpPr>
        <p:sp>
          <p:nvSpPr>
            <p:cNvPr name="Freeform 20" id="20"/>
            <p:cNvSpPr/>
            <p:nvPr/>
          </p:nvSpPr>
          <p:spPr>
            <a:xfrm flipH="false" flipV="false" rot="0">
              <a:off x="0" y="0"/>
              <a:ext cx="4159377" cy="2311146"/>
            </a:xfrm>
            <a:custGeom>
              <a:avLst/>
              <a:gdLst/>
              <a:ahLst/>
              <a:cxnLst/>
              <a:rect r="r" b="b" t="t" l="l"/>
              <a:pathLst>
                <a:path h="2311146" w="4159377">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true">
              <a:gsLst>
                <a:gs pos="0">
                  <a:srgbClr val="000000">
                    <a:alpha val="100000"/>
                  </a:srgbClr>
                </a:gs>
                <a:gs pos="100000">
                  <a:srgbClr val="555555">
                    <a:alpha val="100000"/>
                  </a:srgbClr>
                </a:gs>
              </a:gsLst>
              <a:lin ang="0"/>
            </a:gradFill>
          </p:spPr>
        </p:sp>
      </p:grpSp>
      <p:grpSp>
        <p:nvGrpSpPr>
          <p:cNvPr name="Group 21" id="21"/>
          <p:cNvGrpSpPr/>
          <p:nvPr/>
        </p:nvGrpSpPr>
        <p:grpSpPr>
          <a:xfrm rot="0">
            <a:off x="12114897" y="4121740"/>
            <a:ext cx="2087711" cy="2089050"/>
            <a:chOff x="0" y="0"/>
            <a:chExt cx="3367440" cy="3369600"/>
          </a:xfrm>
        </p:grpSpPr>
        <p:sp>
          <p:nvSpPr>
            <p:cNvPr name="Freeform 22" id="22"/>
            <p:cNvSpPr/>
            <p:nvPr/>
          </p:nvSpPr>
          <p:spPr>
            <a:xfrm flipH="false" flipV="false" rot="0">
              <a:off x="0" y="0"/>
              <a:ext cx="3367405" cy="3369564"/>
            </a:xfrm>
            <a:custGeom>
              <a:avLst/>
              <a:gdLst/>
              <a:ahLst/>
              <a:cxnLst/>
              <a:rect r="r" b="b" t="t" l="l"/>
              <a:pathLst>
                <a:path h="3369564" w="3367405">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23" id="23"/>
          <p:cNvGrpSpPr/>
          <p:nvPr/>
        </p:nvGrpSpPr>
        <p:grpSpPr>
          <a:xfrm rot="0">
            <a:off x="14588726" y="4120401"/>
            <a:ext cx="2088157" cy="2086818"/>
            <a:chOff x="0" y="0"/>
            <a:chExt cx="3368160" cy="3366000"/>
          </a:xfrm>
        </p:grpSpPr>
        <p:sp>
          <p:nvSpPr>
            <p:cNvPr name="Freeform 24" id="24"/>
            <p:cNvSpPr/>
            <p:nvPr/>
          </p:nvSpPr>
          <p:spPr>
            <a:xfrm flipH="false" flipV="false" rot="0">
              <a:off x="0" y="0"/>
              <a:ext cx="3368040" cy="3366008"/>
            </a:xfrm>
            <a:custGeom>
              <a:avLst/>
              <a:gdLst/>
              <a:ahLst/>
              <a:cxnLst/>
              <a:rect r="r" b="b" t="t" l="l"/>
              <a:pathLst>
                <a:path h="3366008" w="3368040">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true">
              <a:gsLst>
                <a:gs pos="0">
                  <a:srgbClr val="000000">
                    <a:alpha val="100000"/>
                  </a:srgbClr>
                </a:gs>
                <a:gs pos="100000">
                  <a:srgbClr val="555555">
                    <a:alpha val="100000"/>
                  </a:srgbClr>
                </a:gs>
              </a:gsLst>
              <a:lin ang="0"/>
            </a:gradFill>
          </p:spPr>
        </p:sp>
      </p:grpSp>
      <p:sp>
        <p:nvSpPr>
          <p:cNvPr name="Freeform 25" id="25"/>
          <p:cNvSpPr/>
          <p:nvPr/>
        </p:nvSpPr>
        <p:spPr>
          <a:xfrm flipH="false" flipV="false" rot="0">
            <a:off x="2069511" y="4580104"/>
            <a:ext cx="977057" cy="1121882"/>
          </a:xfrm>
          <a:custGeom>
            <a:avLst/>
            <a:gdLst/>
            <a:ahLst/>
            <a:cxnLst/>
            <a:rect r="r" b="b" t="t" l="l"/>
            <a:pathLst>
              <a:path h="1121882" w="977057">
                <a:moveTo>
                  <a:pt x="0" y="0"/>
                </a:moveTo>
                <a:lnTo>
                  <a:pt x="977057" y="0"/>
                </a:lnTo>
                <a:lnTo>
                  <a:pt x="977057" y="1121882"/>
                </a:lnTo>
                <a:lnTo>
                  <a:pt x="0" y="11218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0">
            <a:off x="4567689" y="4719021"/>
            <a:ext cx="928806" cy="896720"/>
          </a:xfrm>
          <a:custGeom>
            <a:avLst/>
            <a:gdLst/>
            <a:ahLst/>
            <a:cxnLst/>
            <a:rect r="r" b="b" t="t" l="l"/>
            <a:pathLst>
              <a:path h="896720" w="928806">
                <a:moveTo>
                  <a:pt x="0" y="0"/>
                </a:moveTo>
                <a:lnTo>
                  <a:pt x="928805" y="0"/>
                </a:lnTo>
                <a:lnTo>
                  <a:pt x="928805" y="896720"/>
                </a:lnTo>
                <a:lnTo>
                  <a:pt x="0" y="8967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7" id="27"/>
          <p:cNvSpPr/>
          <p:nvPr/>
        </p:nvSpPr>
        <p:spPr>
          <a:xfrm flipH="false" flipV="false" rot="0">
            <a:off x="12661056" y="4741787"/>
            <a:ext cx="995393" cy="955577"/>
          </a:xfrm>
          <a:custGeom>
            <a:avLst/>
            <a:gdLst/>
            <a:ahLst/>
            <a:cxnLst/>
            <a:rect r="r" b="b" t="t" l="l"/>
            <a:pathLst>
              <a:path h="955577" w="995393">
                <a:moveTo>
                  <a:pt x="0" y="0"/>
                </a:moveTo>
                <a:lnTo>
                  <a:pt x="995394" y="0"/>
                </a:lnTo>
                <a:lnTo>
                  <a:pt x="995394" y="955577"/>
                </a:lnTo>
                <a:lnTo>
                  <a:pt x="0" y="95557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8" id="28"/>
          <p:cNvSpPr/>
          <p:nvPr/>
        </p:nvSpPr>
        <p:spPr>
          <a:xfrm flipH="false" flipV="false" rot="0">
            <a:off x="9863887" y="4719021"/>
            <a:ext cx="1114987" cy="952807"/>
          </a:xfrm>
          <a:custGeom>
            <a:avLst/>
            <a:gdLst/>
            <a:ahLst/>
            <a:cxnLst/>
            <a:rect r="r" b="b" t="t" l="l"/>
            <a:pathLst>
              <a:path h="952807" w="1114987">
                <a:moveTo>
                  <a:pt x="0" y="0"/>
                </a:moveTo>
                <a:lnTo>
                  <a:pt x="1114987" y="0"/>
                </a:lnTo>
                <a:lnTo>
                  <a:pt x="1114987" y="952808"/>
                </a:lnTo>
                <a:lnTo>
                  <a:pt x="0" y="9528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9" id="29"/>
          <p:cNvSpPr/>
          <p:nvPr/>
        </p:nvSpPr>
        <p:spPr>
          <a:xfrm flipH="false" flipV="false" rot="0">
            <a:off x="7418509" y="4719021"/>
            <a:ext cx="831541" cy="952807"/>
          </a:xfrm>
          <a:custGeom>
            <a:avLst/>
            <a:gdLst/>
            <a:ahLst/>
            <a:cxnLst/>
            <a:rect r="r" b="b" t="t" l="l"/>
            <a:pathLst>
              <a:path h="952807" w="831541">
                <a:moveTo>
                  <a:pt x="0" y="0"/>
                </a:moveTo>
                <a:lnTo>
                  <a:pt x="831541" y="0"/>
                </a:lnTo>
                <a:lnTo>
                  <a:pt x="831541" y="952808"/>
                </a:lnTo>
                <a:lnTo>
                  <a:pt x="0" y="95280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0" id="30"/>
          <p:cNvSpPr/>
          <p:nvPr/>
        </p:nvSpPr>
        <p:spPr>
          <a:xfrm flipH="false" flipV="false" rot="0">
            <a:off x="15164243" y="4675888"/>
            <a:ext cx="926844" cy="1084604"/>
          </a:xfrm>
          <a:custGeom>
            <a:avLst/>
            <a:gdLst/>
            <a:ahLst/>
            <a:cxnLst/>
            <a:rect r="r" b="b" t="t" l="l"/>
            <a:pathLst>
              <a:path h="1084604" w="926844">
                <a:moveTo>
                  <a:pt x="0" y="0"/>
                </a:moveTo>
                <a:lnTo>
                  <a:pt x="926844" y="0"/>
                </a:lnTo>
                <a:lnTo>
                  <a:pt x="926844" y="1084604"/>
                </a:lnTo>
                <a:lnTo>
                  <a:pt x="0" y="108460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31" id="31"/>
          <p:cNvSpPr txBox="true"/>
          <p:nvPr/>
        </p:nvSpPr>
        <p:spPr>
          <a:xfrm rot="0">
            <a:off x="1584828" y="6496315"/>
            <a:ext cx="1986653" cy="2216988"/>
          </a:xfrm>
          <a:prstGeom prst="rect">
            <a:avLst/>
          </a:prstGeom>
        </p:spPr>
        <p:txBody>
          <a:bodyPr anchor="t" rtlCol="false" tIns="0" lIns="0" bIns="0" rIns="0">
            <a:spAutoFit/>
          </a:bodyPr>
          <a:lstStyle/>
          <a:p>
            <a:pPr algn="ctr">
              <a:lnSpc>
                <a:spcPts val="3591"/>
              </a:lnSpc>
            </a:pPr>
            <a:r>
              <a:rPr lang="en-US" sz="2602" spc="36">
                <a:solidFill>
                  <a:srgbClr val="040506"/>
                </a:solidFill>
                <a:latin typeface="Montserrat Classic"/>
              </a:rPr>
              <a:t>Best-Selling States and their Major Cities</a:t>
            </a:r>
          </a:p>
        </p:txBody>
      </p:sp>
      <p:sp>
        <p:nvSpPr>
          <p:cNvPr name="TextBox 32" id="32"/>
          <p:cNvSpPr txBox="true"/>
          <p:nvPr/>
        </p:nvSpPr>
        <p:spPr>
          <a:xfrm rot="0">
            <a:off x="1413303" y="1903167"/>
            <a:ext cx="11632356" cy="653746"/>
          </a:xfrm>
          <a:prstGeom prst="rect">
            <a:avLst/>
          </a:prstGeom>
        </p:spPr>
        <p:txBody>
          <a:bodyPr anchor="t" rtlCol="false" tIns="0" lIns="0" bIns="0" rIns="0">
            <a:spAutoFit/>
          </a:bodyPr>
          <a:lstStyle/>
          <a:p>
            <a:pPr algn="ctr">
              <a:lnSpc>
                <a:spcPts val="5385"/>
              </a:lnSpc>
            </a:pPr>
            <a:r>
              <a:rPr lang="en-US" sz="3902" spc="54">
                <a:solidFill>
                  <a:srgbClr val="040506"/>
                </a:solidFill>
                <a:latin typeface="Montserrat Classic"/>
              </a:rPr>
              <a:t>Visual Analysis of a US Supermarket Data</a:t>
            </a:r>
          </a:p>
        </p:txBody>
      </p:sp>
      <p:sp>
        <p:nvSpPr>
          <p:cNvPr name="TextBox 33" id="33"/>
          <p:cNvSpPr txBox="true"/>
          <p:nvPr/>
        </p:nvSpPr>
        <p:spPr>
          <a:xfrm rot="0">
            <a:off x="4171786" y="6716745"/>
            <a:ext cx="1986653" cy="2664663"/>
          </a:xfrm>
          <a:prstGeom prst="rect">
            <a:avLst/>
          </a:prstGeom>
        </p:spPr>
        <p:txBody>
          <a:bodyPr anchor="t" rtlCol="false" tIns="0" lIns="0" bIns="0" rIns="0">
            <a:spAutoFit/>
          </a:bodyPr>
          <a:lstStyle/>
          <a:p>
            <a:pPr algn="ctr">
              <a:lnSpc>
                <a:spcPts val="3591"/>
              </a:lnSpc>
            </a:pPr>
            <a:r>
              <a:rPr lang="en-US" sz="2602" spc="36">
                <a:solidFill>
                  <a:srgbClr val="040506"/>
                </a:solidFill>
                <a:latin typeface="Montserrat Classic"/>
              </a:rPr>
              <a:t>Basic Picture of the States with the Worst Losses</a:t>
            </a:r>
          </a:p>
        </p:txBody>
      </p:sp>
      <p:sp>
        <p:nvSpPr>
          <p:cNvPr name="TextBox 34" id="34"/>
          <p:cNvSpPr txBox="true"/>
          <p:nvPr/>
        </p:nvSpPr>
        <p:spPr>
          <a:xfrm rot="0">
            <a:off x="6915599" y="6716745"/>
            <a:ext cx="1986653" cy="1769313"/>
          </a:xfrm>
          <a:prstGeom prst="rect">
            <a:avLst/>
          </a:prstGeom>
        </p:spPr>
        <p:txBody>
          <a:bodyPr anchor="t" rtlCol="false" tIns="0" lIns="0" bIns="0" rIns="0">
            <a:spAutoFit/>
          </a:bodyPr>
          <a:lstStyle/>
          <a:p>
            <a:pPr algn="ctr">
              <a:lnSpc>
                <a:spcPts val="3591"/>
              </a:lnSpc>
            </a:pPr>
            <a:r>
              <a:rPr lang="en-US" sz="2602" spc="36">
                <a:solidFill>
                  <a:srgbClr val="040506"/>
                </a:solidFill>
                <a:latin typeface="Montserrat Classic"/>
              </a:rPr>
              <a:t>Sales and Profits of the Various Products</a:t>
            </a:r>
          </a:p>
        </p:txBody>
      </p:sp>
      <p:sp>
        <p:nvSpPr>
          <p:cNvPr name="TextBox 35" id="35"/>
          <p:cNvSpPr txBox="true"/>
          <p:nvPr/>
        </p:nvSpPr>
        <p:spPr>
          <a:xfrm rot="0">
            <a:off x="9339121" y="6720152"/>
            <a:ext cx="1986653" cy="1769313"/>
          </a:xfrm>
          <a:prstGeom prst="rect">
            <a:avLst/>
          </a:prstGeom>
        </p:spPr>
        <p:txBody>
          <a:bodyPr anchor="t" rtlCol="false" tIns="0" lIns="0" bIns="0" rIns="0">
            <a:spAutoFit/>
          </a:bodyPr>
          <a:lstStyle/>
          <a:p>
            <a:pPr algn="ctr">
              <a:lnSpc>
                <a:spcPts val="3591"/>
              </a:lnSpc>
            </a:pPr>
            <a:r>
              <a:rPr lang="en-US" sz="2602" spc="36">
                <a:solidFill>
                  <a:srgbClr val="040506"/>
                </a:solidFill>
                <a:latin typeface="Montserrat Classic"/>
              </a:rPr>
              <a:t>Cost Profile of the Various Products</a:t>
            </a:r>
          </a:p>
        </p:txBody>
      </p:sp>
      <p:sp>
        <p:nvSpPr>
          <p:cNvPr name="TextBox 36" id="36"/>
          <p:cNvSpPr txBox="true"/>
          <p:nvPr/>
        </p:nvSpPr>
        <p:spPr>
          <a:xfrm rot="0">
            <a:off x="12165426" y="6720152"/>
            <a:ext cx="1986653" cy="2664663"/>
          </a:xfrm>
          <a:prstGeom prst="rect">
            <a:avLst/>
          </a:prstGeom>
        </p:spPr>
        <p:txBody>
          <a:bodyPr anchor="t" rtlCol="false" tIns="0" lIns="0" bIns="0" rIns="0">
            <a:spAutoFit/>
          </a:bodyPr>
          <a:lstStyle/>
          <a:p>
            <a:pPr algn="ctr">
              <a:lnSpc>
                <a:spcPts val="3591"/>
              </a:lnSpc>
            </a:pPr>
            <a:r>
              <a:rPr lang="en-US" sz="2602" spc="36">
                <a:solidFill>
                  <a:srgbClr val="040506"/>
                </a:solidFill>
                <a:latin typeface="Montserrat Classic"/>
              </a:rPr>
              <a:t>Sales in Different Months and Working Days</a:t>
            </a:r>
          </a:p>
        </p:txBody>
      </p:sp>
      <p:sp>
        <p:nvSpPr>
          <p:cNvPr name="TextBox 37" id="37"/>
          <p:cNvSpPr txBox="true"/>
          <p:nvPr/>
        </p:nvSpPr>
        <p:spPr>
          <a:xfrm rot="0">
            <a:off x="14690230" y="6496315"/>
            <a:ext cx="1986653" cy="426288"/>
          </a:xfrm>
          <a:prstGeom prst="rect">
            <a:avLst/>
          </a:prstGeom>
        </p:spPr>
        <p:txBody>
          <a:bodyPr anchor="t" rtlCol="false" tIns="0" lIns="0" bIns="0" rIns="0">
            <a:spAutoFit/>
          </a:bodyPr>
          <a:lstStyle/>
          <a:p>
            <a:pPr algn="ctr">
              <a:lnSpc>
                <a:spcPts val="3591"/>
              </a:lnSpc>
            </a:pPr>
            <a:r>
              <a:rPr lang="en-US" sz="2602" spc="36">
                <a:solidFill>
                  <a:srgbClr val="040506"/>
                </a:solidFill>
                <a:latin typeface="Montserrat Classic"/>
              </a:rPr>
              <a:t>Conclusion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grpSp>
        <p:nvGrpSpPr>
          <p:cNvPr name="Group 3" id="3"/>
          <p:cNvGrpSpPr/>
          <p:nvPr/>
        </p:nvGrpSpPr>
        <p:grpSpPr>
          <a:xfrm rot="0">
            <a:off x="1357312" y="1028700"/>
            <a:ext cx="15591759" cy="8229600"/>
            <a:chOff x="0" y="0"/>
            <a:chExt cx="4106471" cy="2167467"/>
          </a:xfrm>
        </p:grpSpPr>
        <p:sp>
          <p:nvSpPr>
            <p:cNvPr name="Freeform 4" id="4"/>
            <p:cNvSpPr/>
            <p:nvPr/>
          </p:nvSpPr>
          <p:spPr>
            <a:xfrm flipH="false" flipV="false" rot="0">
              <a:off x="0" y="0"/>
              <a:ext cx="4106471" cy="2167467"/>
            </a:xfrm>
            <a:custGeom>
              <a:avLst/>
              <a:gdLst/>
              <a:ahLst/>
              <a:cxnLst/>
              <a:rect r="r" b="b" t="t" l="l"/>
              <a:pathLst>
                <a:path h="2167467" w="4106471">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sp>
        <p:sp>
          <p:nvSpPr>
            <p:cNvPr name="TextBox 5" id="5"/>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4402023" y="2397175"/>
            <a:ext cx="9483955" cy="6543799"/>
          </a:xfrm>
          <a:custGeom>
            <a:avLst/>
            <a:gdLst/>
            <a:ahLst/>
            <a:cxnLst/>
            <a:rect r="r" b="b" t="t" l="l"/>
            <a:pathLst>
              <a:path h="6543799" w="9483955">
                <a:moveTo>
                  <a:pt x="0" y="0"/>
                </a:moveTo>
                <a:lnTo>
                  <a:pt x="9483954" y="0"/>
                </a:lnTo>
                <a:lnTo>
                  <a:pt x="9483954" y="6543799"/>
                </a:lnTo>
                <a:lnTo>
                  <a:pt x="0" y="6543799"/>
                </a:lnTo>
                <a:lnTo>
                  <a:pt x="0" y="0"/>
                </a:lnTo>
                <a:close/>
              </a:path>
            </a:pathLst>
          </a:custGeom>
          <a:blipFill>
            <a:blip r:embed="rId3"/>
            <a:stretch>
              <a:fillRect l="0" t="0" r="0" b="0"/>
            </a:stretch>
          </a:blipFill>
        </p:spPr>
      </p:sp>
      <p:sp>
        <p:nvSpPr>
          <p:cNvPr name="TextBox 7" id="7"/>
          <p:cNvSpPr txBox="true"/>
          <p:nvPr/>
        </p:nvSpPr>
        <p:spPr>
          <a:xfrm rot="0">
            <a:off x="2810157" y="1443784"/>
            <a:ext cx="12686069" cy="571219"/>
          </a:xfrm>
          <a:prstGeom prst="rect">
            <a:avLst/>
          </a:prstGeom>
        </p:spPr>
        <p:txBody>
          <a:bodyPr anchor="t" rtlCol="false" tIns="0" lIns="0" bIns="0" rIns="0">
            <a:spAutoFit/>
          </a:bodyPr>
          <a:lstStyle/>
          <a:p>
            <a:pPr algn="ctr" marL="0" indent="0" lvl="0">
              <a:lnSpc>
                <a:spcPts val="4616"/>
              </a:lnSpc>
              <a:spcBef>
                <a:spcPct val="0"/>
              </a:spcBef>
            </a:pPr>
            <a:r>
              <a:rPr lang="en-US" sz="3345" spc="26">
                <a:solidFill>
                  <a:srgbClr val="010101"/>
                </a:solidFill>
                <a:latin typeface="Archivo Black"/>
              </a:rPr>
              <a:t>BEST-SELLING STATES AND THEIR MAJOR CITIES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grpSp>
        <p:nvGrpSpPr>
          <p:cNvPr name="Group 3" id="3"/>
          <p:cNvGrpSpPr/>
          <p:nvPr/>
        </p:nvGrpSpPr>
        <p:grpSpPr>
          <a:xfrm rot="0">
            <a:off x="1357312" y="1028700"/>
            <a:ext cx="15591759" cy="8229600"/>
            <a:chOff x="0" y="0"/>
            <a:chExt cx="4106471" cy="2167467"/>
          </a:xfrm>
        </p:grpSpPr>
        <p:sp>
          <p:nvSpPr>
            <p:cNvPr name="Freeform 4" id="4"/>
            <p:cNvSpPr/>
            <p:nvPr/>
          </p:nvSpPr>
          <p:spPr>
            <a:xfrm flipH="false" flipV="false" rot="0">
              <a:off x="0" y="0"/>
              <a:ext cx="4106471" cy="2167467"/>
            </a:xfrm>
            <a:custGeom>
              <a:avLst/>
              <a:gdLst/>
              <a:ahLst/>
              <a:cxnLst/>
              <a:rect r="r" b="b" t="t" l="l"/>
              <a:pathLst>
                <a:path h="2167467" w="4106471">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sp>
        <p:sp>
          <p:nvSpPr>
            <p:cNvPr name="TextBox 5" id="5"/>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4378500" y="2340656"/>
            <a:ext cx="9549384" cy="6513375"/>
          </a:xfrm>
          <a:custGeom>
            <a:avLst/>
            <a:gdLst/>
            <a:ahLst/>
            <a:cxnLst/>
            <a:rect r="r" b="b" t="t" l="l"/>
            <a:pathLst>
              <a:path h="6513375" w="9549384">
                <a:moveTo>
                  <a:pt x="0" y="0"/>
                </a:moveTo>
                <a:lnTo>
                  <a:pt x="9549384" y="0"/>
                </a:lnTo>
                <a:lnTo>
                  <a:pt x="9549384" y="6513375"/>
                </a:lnTo>
                <a:lnTo>
                  <a:pt x="0" y="6513375"/>
                </a:lnTo>
                <a:lnTo>
                  <a:pt x="0" y="0"/>
                </a:lnTo>
                <a:close/>
              </a:path>
            </a:pathLst>
          </a:custGeom>
          <a:blipFill>
            <a:blip r:embed="rId3"/>
            <a:stretch>
              <a:fillRect l="0" t="0" r="0" b="0"/>
            </a:stretch>
          </a:blipFill>
        </p:spPr>
      </p:sp>
      <p:sp>
        <p:nvSpPr>
          <p:cNvPr name="TextBox 7" id="7"/>
          <p:cNvSpPr txBox="true"/>
          <p:nvPr/>
        </p:nvSpPr>
        <p:spPr>
          <a:xfrm rot="0">
            <a:off x="2810157" y="1453309"/>
            <a:ext cx="12686069" cy="504163"/>
          </a:xfrm>
          <a:prstGeom prst="rect">
            <a:avLst/>
          </a:prstGeom>
        </p:spPr>
        <p:txBody>
          <a:bodyPr anchor="t" rtlCol="false" tIns="0" lIns="0" bIns="0" rIns="0">
            <a:spAutoFit/>
          </a:bodyPr>
          <a:lstStyle/>
          <a:p>
            <a:pPr algn="ctr" marL="0" indent="0" lvl="0">
              <a:lnSpc>
                <a:spcPts val="4064"/>
              </a:lnSpc>
              <a:spcBef>
                <a:spcPct val="0"/>
              </a:spcBef>
            </a:pPr>
            <a:r>
              <a:rPr lang="en-US" sz="2945" spc="23">
                <a:solidFill>
                  <a:srgbClr val="010101"/>
                </a:solidFill>
                <a:latin typeface="Archivo Black"/>
              </a:rPr>
              <a:t>BASIC PICTURE OF THE STATES WITH THE WORST LOSSES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grpSp>
        <p:nvGrpSpPr>
          <p:cNvPr name="Group 3" id="3"/>
          <p:cNvGrpSpPr/>
          <p:nvPr/>
        </p:nvGrpSpPr>
        <p:grpSpPr>
          <a:xfrm rot="0">
            <a:off x="1357312" y="1028700"/>
            <a:ext cx="15591759" cy="8229600"/>
            <a:chOff x="0" y="0"/>
            <a:chExt cx="4106471" cy="2167467"/>
          </a:xfrm>
        </p:grpSpPr>
        <p:sp>
          <p:nvSpPr>
            <p:cNvPr name="Freeform 4" id="4"/>
            <p:cNvSpPr/>
            <p:nvPr/>
          </p:nvSpPr>
          <p:spPr>
            <a:xfrm flipH="false" flipV="false" rot="0">
              <a:off x="0" y="0"/>
              <a:ext cx="4106471" cy="2167467"/>
            </a:xfrm>
            <a:custGeom>
              <a:avLst/>
              <a:gdLst/>
              <a:ahLst/>
              <a:cxnLst/>
              <a:rect r="r" b="b" t="t" l="l"/>
              <a:pathLst>
                <a:path h="2167467" w="4106471">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sp>
        <p:sp>
          <p:nvSpPr>
            <p:cNvPr name="TextBox 5" id="5"/>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3854845" y="2346421"/>
            <a:ext cx="10578309" cy="6429953"/>
          </a:xfrm>
          <a:custGeom>
            <a:avLst/>
            <a:gdLst/>
            <a:ahLst/>
            <a:cxnLst/>
            <a:rect r="r" b="b" t="t" l="l"/>
            <a:pathLst>
              <a:path h="6429953" w="10578309">
                <a:moveTo>
                  <a:pt x="0" y="0"/>
                </a:moveTo>
                <a:lnTo>
                  <a:pt x="10578310" y="0"/>
                </a:lnTo>
                <a:lnTo>
                  <a:pt x="10578310" y="6429952"/>
                </a:lnTo>
                <a:lnTo>
                  <a:pt x="0" y="6429952"/>
                </a:lnTo>
                <a:lnTo>
                  <a:pt x="0" y="0"/>
                </a:lnTo>
                <a:close/>
              </a:path>
            </a:pathLst>
          </a:custGeom>
          <a:blipFill>
            <a:blip r:embed="rId3"/>
            <a:stretch>
              <a:fillRect l="0" t="0" r="0" b="0"/>
            </a:stretch>
          </a:blipFill>
        </p:spPr>
      </p:sp>
      <p:sp>
        <p:nvSpPr>
          <p:cNvPr name="TextBox 7" id="7"/>
          <p:cNvSpPr txBox="true"/>
          <p:nvPr/>
        </p:nvSpPr>
        <p:spPr>
          <a:xfrm rot="0">
            <a:off x="2810157" y="1453309"/>
            <a:ext cx="12686069" cy="504163"/>
          </a:xfrm>
          <a:prstGeom prst="rect">
            <a:avLst/>
          </a:prstGeom>
        </p:spPr>
        <p:txBody>
          <a:bodyPr anchor="t" rtlCol="false" tIns="0" lIns="0" bIns="0" rIns="0">
            <a:spAutoFit/>
          </a:bodyPr>
          <a:lstStyle/>
          <a:p>
            <a:pPr algn="ctr" marL="0" indent="0" lvl="0">
              <a:lnSpc>
                <a:spcPts val="4064"/>
              </a:lnSpc>
              <a:spcBef>
                <a:spcPct val="0"/>
              </a:spcBef>
            </a:pPr>
            <a:r>
              <a:rPr lang="en-US" sz="2945" spc="23">
                <a:solidFill>
                  <a:srgbClr val="010101"/>
                </a:solidFill>
                <a:latin typeface="Archivo Black"/>
              </a:rPr>
              <a:t>SALES AND PROFITS OF THE VARIOUS PRODUCTS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grpSp>
        <p:nvGrpSpPr>
          <p:cNvPr name="Group 3" id="3"/>
          <p:cNvGrpSpPr/>
          <p:nvPr/>
        </p:nvGrpSpPr>
        <p:grpSpPr>
          <a:xfrm rot="0">
            <a:off x="1357312" y="1028700"/>
            <a:ext cx="15591759" cy="8229600"/>
            <a:chOff x="0" y="0"/>
            <a:chExt cx="4106471" cy="2167467"/>
          </a:xfrm>
        </p:grpSpPr>
        <p:sp>
          <p:nvSpPr>
            <p:cNvPr name="Freeform 4" id="4"/>
            <p:cNvSpPr/>
            <p:nvPr/>
          </p:nvSpPr>
          <p:spPr>
            <a:xfrm flipH="false" flipV="false" rot="0">
              <a:off x="0" y="0"/>
              <a:ext cx="4106471" cy="2167467"/>
            </a:xfrm>
            <a:custGeom>
              <a:avLst/>
              <a:gdLst/>
              <a:ahLst/>
              <a:cxnLst/>
              <a:rect r="r" b="b" t="t" l="l"/>
              <a:pathLst>
                <a:path h="2167467" w="4106471">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sp>
        <p:sp>
          <p:nvSpPr>
            <p:cNvPr name="TextBox 5" id="5"/>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3789846" y="2457894"/>
            <a:ext cx="10708309" cy="6361205"/>
          </a:xfrm>
          <a:custGeom>
            <a:avLst/>
            <a:gdLst/>
            <a:ahLst/>
            <a:cxnLst/>
            <a:rect r="r" b="b" t="t" l="l"/>
            <a:pathLst>
              <a:path h="6361205" w="10708309">
                <a:moveTo>
                  <a:pt x="0" y="0"/>
                </a:moveTo>
                <a:lnTo>
                  <a:pt x="10708308" y="0"/>
                </a:lnTo>
                <a:lnTo>
                  <a:pt x="10708308" y="6361205"/>
                </a:lnTo>
                <a:lnTo>
                  <a:pt x="0" y="6361205"/>
                </a:lnTo>
                <a:lnTo>
                  <a:pt x="0" y="0"/>
                </a:lnTo>
                <a:close/>
              </a:path>
            </a:pathLst>
          </a:custGeom>
          <a:blipFill>
            <a:blip r:embed="rId3"/>
            <a:stretch>
              <a:fillRect l="0" t="0" r="0" b="0"/>
            </a:stretch>
          </a:blipFill>
        </p:spPr>
      </p:sp>
      <p:sp>
        <p:nvSpPr>
          <p:cNvPr name="TextBox 7" id="7"/>
          <p:cNvSpPr txBox="true"/>
          <p:nvPr/>
        </p:nvSpPr>
        <p:spPr>
          <a:xfrm rot="0">
            <a:off x="2810157" y="1453309"/>
            <a:ext cx="12686069" cy="504163"/>
          </a:xfrm>
          <a:prstGeom prst="rect">
            <a:avLst/>
          </a:prstGeom>
        </p:spPr>
        <p:txBody>
          <a:bodyPr anchor="t" rtlCol="false" tIns="0" lIns="0" bIns="0" rIns="0">
            <a:spAutoFit/>
          </a:bodyPr>
          <a:lstStyle/>
          <a:p>
            <a:pPr algn="ctr" marL="0" indent="0" lvl="0">
              <a:lnSpc>
                <a:spcPts val="4064"/>
              </a:lnSpc>
              <a:spcBef>
                <a:spcPct val="0"/>
              </a:spcBef>
            </a:pPr>
            <a:r>
              <a:rPr lang="en-US" sz="2945" spc="23">
                <a:solidFill>
                  <a:srgbClr val="010101"/>
                </a:solidFill>
                <a:latin typeface="Archivo Black"/>
              </a:rPr>
              <a:t>COST PROFILE OF THE VARIOUS PRODUCTS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DAFwHSmAFFQ</dc:identifier>
  <dcterms:modified xsi:type="dcterms:W3CDTF">2011-08-01T06:04:30Z</dcterms:modified>
  <cp:revision>1</cp:revision>
  <dc:title>Analisis dan Visualisasi Data</dc:title>
</cp:coreProperties>
</file>